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6" r:id="rId39"/>
    <p:sldId id="297" r:id="rId40"/>
    <p:sldId id="298" r:id="rId41"/>
    <p:sldId id="299"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Lato" panose="020F0502020204030203" pitchFamily="34" charset="0"/>
      <p:regular r:id="rId48"/>
      <p:bold r:id="rId49"/>
      <p:italic r:id="rId50"/>
      <p:boldItalic r:id="rId51"/>
    </p:embeddedFont>
    <p:embeddedFont>
      <p:font typeface="Lato Light" panose="020F0502020204030203" pitchFamily="34" charset="0"/>
      <p:regular r:id="rId52"/>
      <p:bold r:id="rId53"/>
      <p:italic r:id="rId54"/>
      <p:boldItalic r:id="rId55"/>
    </p:embeddedFont>
    <p:embeddedFont>
      <p:font typeface="Merriweather Sans" pitchFamily="2" charset="0"/>
      <p:regular r:id="rId56"/>
      <p:bold r:id="rId57"/>
      <p:italic r:id="rId58"/>
      <p:boldItalic r:id="rId59"/>
    </p:embeddedFont>
    <p:embeddedFont>
      <p:font typeface="Montserrat" panose="00000500000000000000" pitchFamily="2" charset="0"/>
      <p:regular r:id="rId60"/>
      <p:bold r:id="rId61"/>
      <p:italic r:id="rId62"/>
      <p:boldItalic r:id="rId63"/>
    </p:embeddedFont>
    <p:embeddedFont>
      <p:font typeface="Montserrat Light" panose="00000400000000000000" pitchFamily="2" charset="0"/>
      <p:regular r:id="rId64"/>
      <p:bold r:id="rId65"/>
      <p:italic r:id="rId66"/>
      <p:boldItalic r:id="rId67"/>
    </p:embeddedFont>
    <p:embeddedFont>
      <p:font typeface="Montserrat Medium" panose="00000600000000000000" pitchFamily="2" charset="0"/>
      <p:regular r:id="rId68"/>
      <p:bold r:id="rId69"/>
      <p:italic r:id="rId70"/>
      <p:boldItalic r:id="rId71"/>
    </p:embeddedFont>
    <p:embeddedFont>
      <p:font typeface="Quattrocento Sans" panose="020B0502050000020003" pitchFamily="3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9" roundtripDataSignature="AMtx7mj6UWBMW/LqB37szWDZsaW//CEEC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B1FE95-5BE4-45C3-ACB2-2557F7F939E6}">
  <a:tblStyle styleId="{F8B1FE95-5BE4-45C3-ACB2-2557F7F939E6}" styleName="Table_0">
    <a:wholeTbl>
      <a:tcTxStyle b="off" i="off">
        <a:font>
          <a:latin typeface="Calibri"/>
          <a:ea typeface="Calibri"/>
          <a:cs typeface="Calibri"/>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1V>
    <a:band2V>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8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4.fntdata"/><Relationship Id="rId63" Type="http://schemas.openxmlformats.org/officeDocument/2006/relationships/font" Target="fonts/font20.fntdata"/><Relationship Id="rId68" Type="http://schemas.openxmlformats.org/officeDocument/2006/relationships/font" Target="fonts/font25.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font" Target="fonts/font23.fntdata"/><Relationship Id="rId74" Type="http://schemas.openxmlformats.org/officeDocument/2006/relationships/font" Target="fonts/font31.fntdata"/><Relationship Id="rId79" Type="http://customschemas.google.com/relationships/presentationmetadata" Target="metadata"/><Relationship Id="rId5" Type="http://schemas.openxmlformats.org/officeDocument/2006/relationships/slide" Target="slides/slide4.xml"/><Relationship Id="rId61" Type="http://schemas.openxmlformats.org/officeDocument/2006/relationships/font" Target="fonts/font18.fntdata"/><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69"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font" Target="fonts/font8.fntdata"/><Relationship Id="rId72" Type="http://schemas.openxmlformats.org/officeDocument/2006/relationships/font" Target="fonts/font29.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70" Type="http://schemas.openxmlformats.org/officeDocument/2006/relationships/font" Target="fonts/font27.fntdata"/><Relationship Id="rId75" Type="http://schemas.openxmlformats.org/officeDocument/2006/relationships/font" Target="fonts/font32.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font" Target="fonts/font22.fntdata"/><Relationship Id="rId73" Type="http://schemas.openxmlformats.org/officeDocument/2006/relationships/font" Target="fonts/font30.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font" Target="fonts/font28.fntdata"/><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rey\Documents\TC-NAV\statistic_id1252716_beitrag-des-tourismus-zu-bip-und-beschaeftigung-nach-regionen-weltweit-2020-vs-20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rey\AppData\Local\Microsoft\Windows\INetCache\Content.Outlook\MKHS162C\statistic_id6408_verteilung-der-firmeninsolvenzen-in-deutschland-nach-mitarbeiterzahl-20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595A59"/>
                </a:solidFill>
                <a:latin typeface="+mj-lt"/>
                <a:ea typeface="+mn-ea"/>
                <a:cs typeface="+mn-cs"/>
              </a:defRPr>
            </a:pPr>
            <a:r>
              <a:rPr lang="en-US" sz="1600" dirty="0">
                <a:solidFill>
                  <a:srgbClr val="595A59"/>
                </a:solidFill>
                <a:latin typeface="+mj-lt"/>
              </a:rPr>
              <a:t>Identifiability of crises</a:t>
            </a:r>
          </a:p>
        </c:rich>
      </c:tx>
      <c:overlay val="0"/>
      <c:spPr>
        <a:noFill/>
        <a:ln>
          <a:noFill/>
        </a:ln>
        <a:effectLst/>
      </c:spPr>
      <c:txPr>
        <a:bodyPr rot="0" spcFirstLastPara="1" vertOverflow="ellipsis" vert="horz" wrap="square" anchor="ctr" anchorCtr="1"/>
        <a:lstStyle/>
        <a:p>
          <a:pPr>
            <a:defRPr sz="1600" b="0" i="0" u="none" strike="noStrike" kern="1200" spc="0" baseline="0">
              <a:solidFill>
                <a:srgbClr val="595A59"/>
              </a:solidFill>
              <a:latin typeface="+mj-lt"/>
              <a:ea typeface="+mn-ea"/>
              <a:cs typeface="+mn-cs"/>
            </a:defRPr>
          </a:pPr>
          <a:endParaRPr lang="en-US"/>
        </a:p>
      </c:txPr>
    </c:title>
    <c:autoTitleDeleted val="0"/>
    <c:plotArea>
      <c:layout/>
      <c:barChart>
        <c:barDir val="col"/>
        <c:grouping val="clustered"/>
        <c:varyColors val="0"/>
        <c:ser>
          <c:idx val="0"/>
          <c:order val="0"/>
          <c:tx>
            <c:strRef>
              <c:f>Tabelle1!$B$1</c:f>
              <c:strCache>
                <c:ptCount val="1"/>
                <c:pt idx="0">
                  <c:v>Turnover in Milion EUR</c:v>
                </c:pt>
              </c:strCache>
            </c:strRef>
          </c:tx>
          <c:spPr>
            <a:solidFill>
              <a:srgbClr val="79527B"/>
            </a:solidFill>
            <a:ln>
              <a:noFill/>
            </a:ln>
            <a:effectLst/>
          </c:spPr>
          <c:invertIfNegative val="0"/>
          <c:cat>
            <c:strRef>
              <c:f>Tabelle1!$A$2:$A$8</c:f>
              <c:strCache>
                <c:ptCount val="6"/>
                <c:pt idx="0">
                  <c:v>5+ Years</c:v>
                </c:pt>
                <c:pt idx="1">
                  <c:v>4 Years</c:v>
                </c:pt>
                <c:pt idx="2">
                  <c:v>3 Years</c:v>
                </c:pt>
                <c:pt idx="3">
                  <c:v>2 Years</c:v>
                </c:pt>
                <c:pt idx="4">
                  <c:v>1 Year</c:v>
                </c:pt>
                <c:pt idx="5">
                  <c:v>0</c:v>
                </c:pt>
              </c:strCache>
            </c:strRef>
          </c:cat>
          <c:val>
            <c:numRef>
              <c:f>Tabelle1!$B$2:$B$8</c:f>
              <c:numCache>
                <c:formatCode>General</c:formatCode>
                <c:ptCount val="7"/>
                <c:pt idx="0">
                  <c:v>28</c:v>
                </c:pt>
                <c:pt idx="1">
                  <c:v>43</c:v>
                </c:pt>
                <c:pt idx="2">
                  <c:v>63</c:v>
                </c:pt>
                <c:pt idx="3">
                  <c:v>91</c:v>
                </c:pt>
                <c:pt idx="4">
                  <c:v>100</c:v>
                </c:pt>
              </c:numCache>
            </c:numRef>
          </c:val>
          <c:extLst>
            <c:ext xmlns:c16="http://schemas.microsoft.com/office/drawing/2014/chart" uri="{C3380CC4-5D6E-409C-BE32-E72D297353CC}">
              <c16:uniqueId val="{00000000-1B8B-49BA-B6AC-299F11451F5A}"/>
            </c:ext>
          </c:extLst>
        </c:ser>
        <c:dLbls>
          <c:showLegendKey val="0"/>
          <c:showVal val="0"/>
          <c:showCatName val="0"/>
          <c:showSerName val="0"/>
          <c:showPercent val="0"/>
          <c:showBubbleSize val="0"/>
        </c:dLbls>
        <c:gapWidth val="219"/>
        <c:overlap val="-27"/>
        <c:axId val="1877354480"/>
        <c:axId val="1877359072"/>
      </c:barChart>
      <c:catAx>
        <c:axId val="1877354480"/>
        <c:scaling>
          <c:orientation val="minMax"/>
        </c:scaling>
        <c:delete val="0"/>
        <c:axPos val="b"/>
        <c:numFmt formatCode="General" sourceLinked="1"/>
        <c:majorTickMark val="none"/>
        <c:minorTickMark val="none"/>
        <c:tickLblPos val="nextTo"/>
        <c:spPr>
          <a:noFill/>
          <a:ln w="9525" cap="flat" cmpd="sng" algn="ctr">
            <a:solidFill>
              <a:schemeClr val="bg2">
                <a:lumMod val="85000"/>
              </a:schemeClr>
            </a:solidFill>
            <a:round/>
          </a:ln>
          <a:effectLst/>
        </c:spPr>
        <c:txPr>
          <a:bodyPr rot="-6000000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crossAx val="1877359072"/>
        <c:crosses val="autoZero"/>
        <c:auto val="1"/>
        <c:lblAlgn val="ctr"/>
        <c:lblOffset val="100"/>
        <c:noMultiLvlLbl val="0"/>
      </c:catAx>
      <c:valAx>
        <c:axId val="1877359072"/>
        <c:scaling>
          <c:orientation val="minMax"/>
          <c:max val="100"/>
        </c:scaling>
        <c:delete val="0"/>
        <c:axPos val="l"/>
        <c:majorGridlines>
          <c:spPr>
            <a:ln w="9525" cap="flat" cmpd="sng" algn="ctr">
              <a:solidFill>
                <a:schemeClr val="tx2">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crossAx val="187735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595A59"/>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'Daten (2)'!$C$5</c:f>
              <c:strCache>
                <c:ptCount val="1"/>
                <c:pt idx="0">
                  <c:v>Contribution to GDP</c:v>
                </c:pt>
              </c:strCache>
            </c:strRef>
          </c:tx>
          <c:spPr>
            <a:solidFill>
              <a:srgbClr val="79527B"/>
            </a:solidFill>
            <a:ln>
              <a:solidFill>
                <a:srgbClr val="79527B"/>
              </a:solid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95A5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 (2)'!$B$6:$B$12</c:f>
              <c:strCache>
                <c:ptCount val="7"/>
                <c:pt idx="0">
                  <c:v>North America</c:v>
                </c:pt>
                <c:pt idx="1">
                  <c:v>Caribbean</c:v>
                </c:pt>
                <c:pt idx="2">
                  <c:v>Latin America</c:v>
                </c:pt>
                <c:pt idx="3">
                  <c:v>Europe</c:v>
                </c:pt>
                <c:pt idx="4">
                  <c:v>Middle East</c:v>
                </c:pt>
                <c:pt idx="5">
                  <c:v>Africa</c:v>
                </c:pt>
                <c:pt idx="6">
                  <c:v>Asia-Pacific</c:v>
                </c:pt>
              </c:strCache>
            </c:strRef>
          </c:cat>
          <c:val>
            <c:numRef>
              <c:f>'Daten (2)'!$C$6:$C$12</c:f>
              <c:numCache>
                <c:formatCode>#,##0</c:formatCode>
                <c:ptCount val="7"/>
                <c:pt idx="0" formatCode="#,##0.00">
                  <c:v>-42.2</c:v>
                </c:pt>
                <c:pt idx="1">
                  <c:v>-58</c:v>
                </c:pt>
                <c:pt idx="2" formatCode="#,##0.00">
                  <c:v>-41.1</c:v>
                </c:pt>
                <c:pt idx="3" formatCode="#,##0.00">
                  <c:v>-51.4</c:v>
                </c:pt>
                <c:pt idx="4" formatCode="#,##0.00">
                  <c:v>-51.1</c:v>
                </c:pt>
                <c:pt idx="5" formatCode="#,##0.00">
                  <c:v>-49.2</c:v>
                </c:pt>
                <c:pt idx="6" formatCode="#,##0.00">
                  <c:v>-53.7</c:v>
                </c:pt>
              </c:numCache>
            </c:numRef>
          </c:val>
          <c:extLst>
            <c:ext xmlns:c16="http://schemas.microsoft.com/office/drawing/2014/chart" uri="{C3380CC4-5D6E-409C-BE32-E72D297353CC}">
              <c16:uniqueId val="{00000000-6837-4309-ACB7-CB9460F13163}"/>
            </c:ext>
          </c:extLst>
        </c:ser>
        <c:ser>
          <c:idx val="1"/>
          <c:order val="1"/>
          <c:tx>
            <c:strRef>
              <c:f>'Daten (2)'!$D$5</c:f>
              <c:strCache>
                <c:ptCount val="1"/>
                <c:pt idx="0">
                  <c:v>Contribution to Employment</c:v>
                </c:pt>
              </c:strCache>
            </c:strRef>
          </c:tx>
          <c:spPr>
            <a:solidFill>
              <a:srgbClr val="5499A2"/>
            </a:solidFill>
            <a:ln>
              <a:solidFill>
                <a:srgbClr val="5499A2"/>
              </a:solidFill>
            </a:ln>
            <a:effectLst/>
          </c:spPr>
          <c:invertIfNegative val="0"/>
          <c:dLbls>
            <c:dLbl>
              <c:idx val="0"/>
              <c:numFmt formatCode="General"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95A59"/>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2BF1-4C74-B137-5CEB51F154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595A59"/>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 (2)'!$B$6:$B$12</c:f>
              <c:strCache>
                <c:ptCount val="7"/>
                <c:pt idx="0">
                  <c:v>North America</c:v>
                </c:pt>
                <c:pt idx="1">
                  <c:v>Caribbean</c:v>
                </c:pt>
                <c:pt idx="2">
                  <c:v>Latin America</c:v>
                </c:pt>
                <c:pt idx="3">
                  <c:v>Europe</c:v>
                </c:pt>
                <c:pt idx="4">
                  <c:v>Middle East</c:v>
                </c:pt>
                <c:pt idx="5">
                  <c:v>Africa</c:v>
                </c:pt>
                <c:pt idx="6">
                  <c:v>Asia-Pacific</c:v>
                </c:pt>
              </c:strCache>
            </c:strRef>
          </c:cat>
          <c:val>
            <c:numRef>
              <c:f>'Daten (2)'!$D$6:$D$12</c:f>
              <c:numCache>
                <c:formatCode>#,##0.00</c:formatCode>
                <c:ptCount val="7"/>
                <c:pt idx="0">
                  <c:v>-27.9</c:v>
                </c:pt>
                <c:pt idx="1">
                  <c:v>-24.7</c:v>
                </c:pt>
                <c:pt idx="2">
                  <c:v>-23.4</c:v>
                </c:pt>
                <c:pt idx="3">
                  <c:v>-9.3000000000000007</c:v>
                </c:pt>
                <c:pt idx="4">
                  <c:v>-17.399999999999999</c:v>
                </c:pt>
                <c:pt idx="5">
                  <c:v>-29.3</c:v>
                </c:pt>
                <c:pt idx="6">
                  <c:v>-18.399999999999999</c:v>
                </c:pt>
              </c:numCache>
            </c:numRef>
          </c:val>
          <c:extLst>
            <c:ext xmlns:c16="http://schemas.microsoft.com/office/drawing/2014/chart" uri="{C3380CC4-5D6E-409C-BE32-E72D297353CC}">
              <c16:uniqueId val="{00000001-6837-4309-ACB7-CB9460F13163}"/>
            </c:ext>
          </c:extLst>
        </c:ser>
        <c:dLbls>
          <c:showLegendKey val="0"/>
          <c:showVal val="0"/>
          <c:showCatName val="0"/>
          <c:showSerName val="0"/>
          <c:showPercent val="0"/>
          <c:showBubbleSize val="0"/>
        </c:dLbls>
        <c:gapWidth val="219"/>
        <c:overlap val="-27"/>
        <c:axId val="1803727072"/>
        <c:axId val="1803727488"/>
      </c:barChart>
      <c:catAx>
        <c:axId val="1803727072"/>
        <c:scaling>
          <c:orientation val="minMax"/>
        </c:scaling>
        <c:delete val="0"/>
        <c:axPos val="b"/>
        <c:numFmt formatCode="General" sourceLinked="1"/>
        <c:majorTickMark val="none"/>
        <c:minorTickMark val="none"/>
        <c:tickLblPos val="low"/>
        <c:spPr>
          <a:noFill/>
          <a:ln w="9525" cap="flat" cmpd="sng" algn="ctr">
            <a:solidFill>
              <a:srgbClr val="8E8E8E"/>
            </a:solidFill>
            <a:round/>
          </a:ln>
          <a:effectLst/>
        </c:spPr>
        <c:txPr>
          <a:bodyPr rot="-60000000" spcFirstLastPara="1" vertOverflow="ellipsis" vert="horz" wrap="square" anchor="ctr" anchorCtr="1"/>
          <a:lstStyle/>
          <a:p>
            <a:pPr>
              <a:defRPr sz="900" b="0" i="0" u="none" strike="noStrike" kern="1200" baseline="0">
                <a:solidFill>
                  <a:srgbClr val="595A59"/>
                </a:solidFill>
                <a:latin typeface="+mn-lt"/>
                <a:ea typeface="+mn-ea"/>
                <a:cs typeface="+mn-cs"/>
              </a:defRPr>
            </a:pPr>
            <a:endParaRPr lang="en-US"/>
          </a:p>
        </c:txPr>
        <c:crossAx val="1803727488"/>
        <c:crosses val="autoZero"/>
        <c:auto val="1"/>
        <c:lblAlgn val="ctr"/>
        <c:lblOffset val="100"/>
        <c:noMultiLvlLbl val="0"/>
      </c:catAx>
      <c:valAx>
        <c:axId val="1803727488"/>
        <c:scaling>
          <c:orientation val="minMax"/>
        </c:scaling>
        <c:delete val="0"/>
        <c:axPos val="l"/>
        <c:majorGridlines>
          <c:spPr>
            <a:ln w="9525" cap="flat" cmpd="sng" algn="ctr">
              <a:solidFill>
                <a:srgbClr val="C5C5C5"/>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595A59"/>
                </a:solidFill>
                <a:latin typeface="+mn-lt"/>
                <a:ea typeface="+mn-ea"/>
                <a:cs typeface="+mn-cs"/>
              </a:defRPr>
            </a:pPr>
            <a:endParaRPr lang="en-US"/>
          </a:p>
        </c:txPr>
        <c:crossAx val="180372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rgbClr val="595A59"/>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95A59"/>
                </a:solidFill>
                <a:latin typeface="+mn-lt"/>
                <a:ea typeface="+mn-ea"/>
                <a:cs typeface="+mn-cs"/>
              </a:defRPr>
            </a:pPr>
            <a:r>
              <a:rPr lang="en-GB" sz="1400" b="0" i="0" u="none" strike="noStrike" baseline="0" dirty="0">
                <a:solidFill>
                  <a:srgbClr val="595A59"/>
                </a:solidFill>
                <a:effectLst/>
              </a:rPr>
              <a:t>Distribution of corporate insolvencies in Germany in 2019 by number of employees </a:t>
            </a:r>
            <a:endParaRPr lang="en-GB" dirty="0">
              <a:solidFill>
                <a:srgbClr val="595A59"/>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595A59"/>
              </a:solidFill>
              <a:latin typeface="+mn-lt"/>
              <a:ea typeface="+mn-ea"/>
              <a:cs typeface="+mn-cs"/>
            </a:defRPr>
          </a:pPr>
          <a:endParaRPr lang="en-US"/>
        </a:p>
      </c:txPr>
    </c:title>
    <c:autoTitleDeleted val="0"/>
    <c:plotArea>
      <c:layout/>
      <c:barChart>
        <c:barDir val="col"/>
        <c:grouping val="clustered"/>
        <c:varyColors val="0"/>
        <c:ser>
          <c:idx val="0"/>
          <c:order val="0"/>
          <c:spPr>
            <a:solidFill>
              <a:srgbClr val="79527B"/>
            </a:solidFill>
            <a:ln>
              <a:noFill/>
            </a:ln>
            <a:effectLst/>
          </c:spPr>
          <c:invertIfNegative val="0"/>
          <c:cat>
            <c:strRef>
              <c:f>Daten!$B$6:$B$10</c:f>
              <c:strCache>
                <c:ptCount val="5"/>
                <c:pt idx="0">
                  <c:v>1 to 5 employees</c:v>
                </c:pt>
                <c:pt idx="1">
                  <c:v>6 to 10 employees</c:v>
                </c:pt>
                <c:pt idx="2">
                  <c:v>11 to 20 employees</c:v>
                </c:pt>
                <c:pt idx="3">
                  <c:v>21 to 50 employees</c:v>
                </c:pt>
                <c:pt idx="4">
                  <c:v>More than 50 employees</c:v>
                </c:pt>
              </c:strCache>
            </c:strRef>
          </c:cat>
          <c:val>
            <c:numRef>
              <c:f>Daten!$C$6:$C$10</c:f>
              <c:numCache>
                <c:formatCode>#,##0.00</c:formatCode>
                <c:ptCount val="5"/>
                <c:pt idx="0">
                  <c:v>81.599999999999994</c:v>
                </c:pt>
                <c:pt idx="1">
                  <c:v>7.8</c:v>
                </c:pt>
                <c:pt idx="2">
                  <c:v>4.7</c:v>
                </c:pt>
                <c:pt idx="3">
                  <c:v>3.2</c:v>
                </c:pt>
                <c:pt idx="4">
                  <c:v>2.7</c:v>
                </c:pt>
              </c:numCache>
            </c:numRef>
          </c:val>
          <c:extLst>
            <c:ext xmlns:c16="http://schemas.microsoft.com/office/drawing/2014/chart" uri="{C3380CC4-5D6E-409C-BE32-E72D297353CC}">
              <c16:uniqueId val="{00000000-1F20-4EEA-828E-5C0E2025AEB7}"/>
            </c:ext>
          </c:extLst>
        </c:ser>
        <c:ser>
          <c:idx val="1"/>
          <c:order val="1"/>
          <c:spPr>
            <a:solidFill>
              <a:schemeClr val="accent2"/>
            </a:solidFill>
            <a:ln>
              <a:noFill/>
            </a:ln>
            <a:effectLst/>
          </c:spPr>
          <c:invertIfNegative val="0"/>
          <c:cat>
            <c:strRef>
              <c:f>Daten!$B$6:$B$10</c:f>
              <c:strCache>
                <c:ptCount val="5"/>
                <c:pt idx="0">
                  <c:v>1 to 5 employees</c:v>
                </c:pt>
                <c:pt idx="1">
                  <c:v>6 to 10 employees</c:v>
                </c:pt>
                <c:pt idx="2">
                  <c:v>11 to 20 employees</c:v>
                </c:pt>
                <c:pt idx="3">
                  <c:v>21 to 50 employees</c:v>
                </c:pt>
                <c:pt idx="4">
                  <c:v>More than 50 employees</c:v>
                </c:pt>
              </c:strCache>
            </c:strRef>
          </c:cat>
          <c:val>
            <c:numRef>
              <c:f>Daten!$D$6:$D$10</c:f>
              <c:numCache>
                <c:formatCode>General</c:formatCode>
                <c:ptCount val="5"/>
                <c:pt idx="0">
                  <c:v>0</c:v>
                </c:pt>
                <c:pt idx="1">
                  <c:v>0</c:v>
                </c:pt>
                <c:pt idx="2">
                  <c:v>0</c:v>
                </c:pt>
                <c:pt idx="3">
                  <c:v>0</c:v>
                </c:pt>
                <c:pt idx="4">
                  <c:v>0</c:v>
                </c:pt>
              </c:numCache>
            </c:numRef>
          </c:val>
          <c:extLst>
            <c:ext xmlns:c16="http://schemas.microsoft.com/office/drawing/2014/chart" uri="{C3380CC4-5D6E-409C-BE32-E72D297353CC}">
              <c16:uniqueId val="{00000001-1F20-4EEA-828E-5C0E2025AEB7}"/>
            </c:ext>
          </c:extLst>
        </c:ser>
        <c:dLbls>
          <c:showLegendKey val="0"/>
          <c:showVal val="0"/>
          <c:showCatName val="0"/>
          <c:showSerName val="0"/>
          <c:showPercent val="0"/>
          <c:showBubbleSize val="0"/>
        </c:dLbls>
        <c:gapWidth val="219"/>
        <c:overlap val="-27"/>
        <c:axId val="1169042832"/>
        <c:axId val="1169043664"/>
      </c:barChart>
      <c:catAx>
        <c:axId val="116904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95A59"/>
                </a:solidFill>
                <a:latin typeface="+mn-lt"/>
                <a:ea typeface="+mn-ea"/>
                <a:cs typeface="+mn-cs"/>
              </a:defRPr>
            </a:pPr>
            <a:endParaRPr lang="en-US"/>
          </a:p>
        </c:txPr>
        <c:crossAx val="1169043664"/>
        <c:crosses val="autoZero"/>
        <c:auto val="1"/>
        <c:lblAlgn val="ctr"/>
        <c:lblOffset val="100"/>
        <c:noMultiLvlLbl val="0"/>
      </c:catAx>
      <c:valAx>
        <c:axId val="1169043664"/>
        <c:scaling>
          <c:orientation val="minMax"/>
        </c:scaling>
        <c:delete val="0"/>
        <c:axPos val="l"/>
        <c:majorGridlines>
          <c:spPr>
            <a:ln w="3175" cap="flat" cmpd="sng" algn="ctr">
              <a:solidFill>
                <a:srgbClr val="79527B"/>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95A59"/>
                </a:solidFill>
                <a:latin typeface="+mn-lt"/>
                <a:ea typeface="+mn-ea"/>
                <a:cs typeface="+mn-cs"/>
              </a:defRPr>
            </a:pPr>
            <a:endParaRPr lang="en-US"/>
          </a:p>
        </c:txPr>
        <c:crossAx val="1169042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595A59"/>
                </a:solidFill>
                <a:latin typeface="+mj-lt"/>
                <a:ea typeface="+mn-ea"/>
                <a:cs typeface="+mn-cs"/>
              </a:defRPr>
            </a:pPr>
            <a:r>
              <a:rPr lang="en-US" dirty="0">
                <a:solidFill>
                  <a:srgbClr val="595A59"/>
                </a:solidFill>
                <a:latin typeface="+mj-lt"/>
              </a:rPr>
              <a:t>Number</a:t>
            </a:r>
            <a:r>
              <a:rPr lang="en-US" baseline="0" dirty="0">
                <a:solidFill>
                  <a:srgbClr val="595A59"/>
                </a:solidFill>
                <a:latin typeface="+mj-lt"/>
              </a:rPr>
              <a:t> of Insolvencies in Germany in 2016 by Company Age</a:t>
            </a:r>
            <a:endParaRPr lang="en-US" dirty="0">
              <a:solidFill>
                <a:srgbClr val="595A59"/>
              </a:solidFill>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595A59"/>
              </a:solidFill>
              <a:latin typeface="+mj-lt"/>
              <a:ea typeface="+mn-ea"/>
              <a:cs typeface="+mn-cs"/>
            </a:defRPr>
          </a:pPr>
          <a:endParaRPr lang="en-US"/>
        </a:p>
      </c:txPr>
    </c:title>
    <c:autoTitleDeleted val="0"/>
    <c:plotArea>
      <c:layout/>
      <c:barChart>
        <c:barDir val="col"/>
        <c:grouping val="clustered"/>
        <c:varyColors val="0"/>
        <c:ser>
          <c:idx val="0"/>
          <c:order val="0"/>
          <c:tx>
            <c:strRef>
              <c:f>Tabelle1!$B$1</c:f>
              <c:strCache>
                <c:ptCount val="1"/>
                <c:pt idx="0">
                  <c:v>Share of Insolvencies</c:v>
                </c:pt>
              </c:strCache>
            </c:strRef>
          </c:tx>
          <c:spPr>
            <a:solidFill>
              <a:srgbClr val="F27954"/>
            </a:solidFill>
            <a:ln>
              <a:solidFill>
                <a:srgbClr val="F27954"/>
              </a:solidFill>
            </a:ln>
            <a:effectLst/>
          </c:spPr>
          <c:invertIfNegative val="0"/>
          <c:cat>
            <c:strRef>
              <c:f>Tabelle1!$A$2:$A$4</c:f>
              <c:strCache>
                <c:ptCount val="3"/>
                <c:pt idx="0">
                  <c:v>up to 10 Years</c:v>
                </c:pt>
                <c:pt idx="1">
                  <c:v>11 - 20 Years</c:v>
                </c:pt>
                <c:pt idx="2">
                  <c:v>over 20 Years</c:v>
                </c:pt>
              </c:strCache>
            </c:strRef>
          </c:cat>
          <c:val>
            <c:numRef>
              <c:f>Tabelle1!$B$2:$B$4</c:f>
              <c:numCache>
                <c:formatCode>General</c:formatCode>
                <c:ptCount val="3"/>
                <c:pt idx="0">
                  <c:v>58.7</c:v>
                </c:pt>
                <c:pt idx="1">
                  <c:v>24.9</c:v>
                </c:pt>
                <c:pt idx="2">
                  <c:v>16.399999999999999</c:v>
                </c:pt>
              </c:numCache>
            </c:numRef>
          </c:val>
          <c:extLst>
            <c:ext xmlns:c16="http://schemas.microsoft.com/office/drawing/2014/chart" uri="{C3380CC4-5D6E-409C-BE32-E72D297353CC}">
              <c16:uniqueId val="{00000000-1B8B-49BA-B6AC-299F11451F5A}"/>
            </c:ext>
          </c:extLst>
        </c:ser>
        <c:ser>
          <c:idx val="1"/>
          <c:order val="1"/>
          <c:tx>
            <c:strRef>
              <c:f>Tabelle1!$C$1</c:f>
              <c:strCache>
                <c:ptCount val="1"/>
                <c:pt idx="0">
                  <c:v>Share of the Company Population</c:v>
                </c:pt>
              </c:strCache>
            </c:strRef>
          </c:tx>
          <c:spPr>
            <a:solidFill>
              <a:srgbClr val="79527B"/>
            </a:solidFill>
            <a:ln>
              <a:noFill/>
            </a:ln>
            <a:effectLst/>
          </c:spPr>
          <c:invertIfNegative val="0"/>
          <c:cat>
            <c:strRef>
              <c:f>Tabelle1!$A$2:$A$4</c:f>
              <c:strCache>
                <c:ptCount val="3"/>
                <c:pt idx="0">
                  <c:v>up to 10 Years</c:v>
                </c:pt>
                <c:pt idx="1">
                  <c:v>11 - 20 Years</c:v>
                </c:pt>
                <c:pt idx="2">
                  <c:v>over 20 Years</c:v>
                </c:pt>
              </c:strCache>
            </c:strRef>
          </c:cat>
          <c:val>
            <c:numRef>
              <c:f>Tabelle1!$C$2:$C$4</c:f>
              <c:numCache>
                <c:formatCode>General</c:formatCode>
                <c:ptCount val="3"/>
                <c:pt idx="0">
                  <c:v>34.200000000000003</c:v>
                </c:pt>
                <c:pt idx="1">
                  <c:v>28.8</c:v>
                </c:pt>
                <c:pt idx="2">
                  <c:v>37</c:v>
                </c:pt>
              </c:numCache>
            </c:numRef>
          </c:val>
          <c:extLst>
            <c:ext xmlns:c16="http://schemas.microsoft.com/office/drawing/2014/chart" uri="{C3380CC4-5D6E-409C-BE32-E72D297353CC}">
              <c16:uniqueId val="{00000000-BB1E-4632-B5CA-4B080427BB8D}"/>
            </c:ext>
          </c:extLst>
        </c:ser>
        <c:dLbls>
          <c:showLegendKey val="0"/>
          <c:showVal val="0"/>
          <c:showCatName val="0"/>
          <c:showSerName val="0"/>
          <c:showPercent val="0"/>
          <c:showBubbleSize val="0"/>
        </c:dLbls>
        <c:gapWidth val="219"/>
        <c:axId val="1877354480"/>
        <c:axId val="1877359072"/>
      </c:barChart>
      <c:catAx>
        <c:axId val="1877354480"/>
        <c:scaling>
          <c:orientation val="minMax"/>
        </c:scaling>
        <c:delete val="0"/>
        <c:axPos val="b"/>
        <c:numFmt formatCode="General" sourceLinked="1"/>
        <c:majorTickMark val="none"/>
        <c:minorTickMark val="none"/>
        <c:tickLblPos val="nextTo"/>
        <c:spPr>
          <a:noFill/>
          <a:ln w="9525" cap="flat" cmpd="sng" algn="ctr">
            <a:solidFill>
              <a:schemeClr val="tx2">
                <a:lumMod val="85000"/>
              </a:schemeClr>
            </a:solidFill>
            <a:round/>
          </a:ln>
          <a:effectLst/>
        </c:spPr>
        <c:txPr>
          <a:bodyPr rot="-60000000" spcFirstLastPara="1" vertOverflow="ellipsis" vert="horz" wrap="square" anchor="ctr" anchorCtr="1"/>
          <a:lstStyle/>
          <a:p>
            <a:pPr>
              <a:defRPr sz="1400" b="0" i="0" u="none" strike="noStrike" kern="1200" baseline="0">
                <a:solidFill>
                  <a:srgbClr val="595A59"/>
                </a:solidFill>
                <a:latin typeface="+mn-lt"/>
                <a:ea typeface="+mn-ea"/>
                <a:cs typeface="+mn-cs"/>
              </a:defRPr>
            </a:pPr>
            <a:endParaRPr lang="en-US"/>
          </a:p>
        </c:txPr>
        <c:crossAx val="1877359072"/>
        <c:crosses val="autoZero"/>
        <c:auto val="1"/>
        <c:lblAlgn val="ctr"/>
        <c:lblOffset val="100"/>
        <c:noMultiLvlLbl val="0"/>
      </c:catAx>
      <c:valAx>
        <c:axId val="1877359072"/>
        <c:scaling>
          <c:orientation val="minMax"/>
        </c:scaling>
        <c:delete val="0"/>
        <c:axPos val="l"/>
        <c:majorGridlines>
          <c:spPr>
            <a:ln w="9525" cap="flat" cmpd="sng" algn="ctr">
              <a:solidFill>
                <a:schemeClr val="tx2">
                  <a:lumMod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595A59"/>
                </a:solidFill>
                <a:latin typeface="+mn-lt"/>
                <a:ea typeface="+mn-ea"/>
                <a:cs typeface="+mn-cs"/>
              </a:defRPr>
            </a:pPr>
            <a:endParaRPr lang="en-US"/>
          </a:p>
        </c:txPr>
        <c:crossAx val="187735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595A59"/>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5" name="Google Shape;8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0" name="Google Shape;106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6" name="Google Shape;10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1" name="Google Shape;113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2" name="Google Shape;113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9" name="Google Shape;115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0" name="Google Shape;116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2" name="Google Shape;12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7" name="Google Shape;120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https://de.statista.com/statistik/daten/studie/1252716/umfrage/beitrag-des-tourismus-zu-bip-und-beschaeftigung-nach-regionen-weltweit/</a:t>
            </a:r>
            <a:endParaRPr/>
          </a:p>
        </p:txBody>
      </p:sp>
      <p:sp>
        <p:nvSpPr>
          <p:cNvPr id="1208" name="Google Shape;120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8" name="Google Shape;121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1" name="Google Shape;123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https://de.statista.com/statistik/daten/studie/6408/umfrage/firmeninsolvenzen-in-deutschland-nach-mitarbeiterzahl/ </a:t>
            </a:r>
            <a:endParaRPr/>
          </a:p>
          <a:p>
            <a:pPr marL="0" lvl="0" indent="0" algn="l" rtl="0">
              <a:spcBef>
                <a:spcPts val="0"/>
              </a:spcBef>
              <a:spcAft>
                <a:spcPts val="0"/>
              </a:spcAft>
              <a:buNone/>
            </a:pPr>
            <a:r>
              <a:rPr lang="en-GB"/>
              <a:t>Alternative?</a:t>
            </a:r>
            <a:endParaRPr/>
          </a:p>
          <a:p>
            <a:pPr marL="0" lvl="0" indent="0" algn="l" rtl="0">
              <a:spcBef>
                <a:spcPts val="0"/>
              </a:spcBef>
              <a:spcAft>
                <a:spcPts val="0"/>
              </a:spcAft>
              <a:buNone/>
            </a:pPr>
            <a:endParaRPr/>
          </a:p>
        </p:txBody>
      </p:sp>
      <p:sp>
        <p:nvSpPr>
          <p:cNvPr id="1232" name="Google Shape;123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0"/>
        <p:cNvGrpSpPr/>
        <p:nvPr/>
      </p:nvGrpSpPr>
      <p:grpSpPr>
        <a:xfrm>
          <a:off x="0" y="0"/>
          <a:ext cx="0" cy="0"/>
          <a:chOff x="0" y="0"/>
          <a:chExt cx="0" cy="0"/>
        </a:xfrm>
      </p:grpSpPr>
      <p:sp>
        <p:nvSpPr>
          <p:cNvPr id="1241" name="Google Shape;124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2" name="Google Shape;124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3" name="Google Shape;124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5" name="Google Shape;127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6" name="Google Shape;127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1" name="Google Shape;87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5" name="Google Shape;128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9" name="Google Shape;129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2" name="Google Shape;13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1" name="Google Shape;132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7"/>
        <p:cNvGrpSpPr/>
        <p:nvPr/>
      </p:nvGrpSpPr>
      <p:grpSpPr>
        <a:xfrm>
          <a:off x="0" y="0"/>
          <a:ext cx="0" cy="0"/>
          <a:chOff x="0" y="0"/>
          <a:chExt cx="0" cy="0"/>
        </a:xfrm>
      </p:grpSpPr>
      <p:sp>
        <p:nvSpPr>
          <p:cNvPr id="1328" name="Google Shape;132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9" name="Google Shape;132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6" name="Google Shape;133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1" name="Google Shape;134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5" name="Google Shape;138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1" name="Google Shape;142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6"/>
        <p:cNvGrpSpPr/>
        <p:nvPr/>
      </p:nvGrpSpPr>
      <p:grpSpPr>
        <a:xfrm>
          <a:off x="0" y="0"/>
          <a:ext cx="0" cy="0"/>
          <a:chOff x="0" y="0"/>
          <a:chExt cx="0" cy="0"/>
        </a:xfrm>
      </p:grpSpPr>
      <p:sp>
        <p:nvSpPr>
          <p:cNvPr id="1427" name="Google Shape;142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8" name="Google Shape;142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4" name="Google Shape;8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9" name="Google Shape;145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5"/>
        <p:cNvGrpSpPr/>
        <p:nvPr/>
      </p:nvGrpSpPr>
      <p:grpSpPr>
        <a:xfrm>
          <a:off x="0" y="0"/>
          <a:ext cx="0" cy="0"/>
          <a:chOff x="0" y="0"/>
          <a:chExt cx="0" cy="0"/>
        </a:xfrm>
      </p:grpSpPr>
      <p:sp>
        <p:nvSpPr>
          <p:cNvPr id="1466" name="Google Shape;146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7" name="Google Shape;146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5" name="Google Shape;147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4" name="Google Shape;1484;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2" name="Google Shape;149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9"/>
        <p:cNvGrpSpPr/>
        <p:nvPr/>
      </p:nvGrpSpPr>
      <p:grpSpPr>
        <a:xfrm>
          <a:off x="0" y="0"/>
          <a:ext cx="0" cy="0"/>
          <a:chOff x="0" y="0"/>
          <a:chExt cx="0" cy="0"/>
        </a:xfrm>
      </p:grpSpPr>
      <p:sp>
        <p:nvSpPr>
          <p:cNvPr id="1500" name="Google Shape;1500;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1" name="Google Shape;150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7"/>
        <p:cNvGrpSpPr/>
        <p:nvPr/>
      </p:nvGrpSpPr>
      <p:grpSpPr>
        <a:xfrm>
          <a:off x="0" y="0"/>
          <a:ext cx="0" cy="0"/>
          <a:chOff x="0" y="0"/>
          <a:chExt cx="0" cy="0"/>
        </a:xfrm>
      </p:grpSpPr>
      <p:sp>
        <p:nvSpPr>
          <p:cNvPr id="1508" name="Google Shape;1508;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9" name="Google Shape;150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Google Shape;153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0" name="Google Shape;154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Google Shape;1572;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3" name="Google Shape;157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2"/>
        <p:cNvGrpSpPr/>
        <p:nvPr/>
      </p:nvGrpSpPr>
      <p:grpSpPr>
        <a:xfrm>
          <a:off x="0" y="0"/>
          <a:ext cx="0" cy="0"/>
          <a:chOff x="0" y="0"/>
          <a:chExt cx="0" cy="0"/>
        </a:xfrm>
      </p:grpSpPr>
      <p:sp>
        <p:nvSpPr>
          <p:cNvPr id="1583" name="Google Shape;1583;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4" name="Google Shape;158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2" name="Google Shape;9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4" name="Google Shape;159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4" name="Google Shape;160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0" name="Google Shape;91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6" name="Google Shape;91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6" name="Google Shape;93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7" name="Google Shape;101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8" name="Google Shape;101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4" name="Google Shape;104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5" name="Google Shape;104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D">
  <p:cSld name="COVER SLIDE D">
    <p:spTree>
      <p:nvGrpSpPr>
        <p:cNvPr id="1" name="Shape 15"/>
        <p:cNvGrpSpPr/>
        <p:nvPr/>
      </p:nvGrpSpPr>
      <p:grpSpPr>
        <a:xfrm>
          <a:off x="0" y="0"/>
          <a:ext cx="0" cy="0"/>
          <a:chOff x="0" y="0"/>
          <a:chExt cx="0" cy="0"/>
        </a:xfrm>
      </p:grpSpPr>
      <p:pic>
        <p:nvPicPr>
          <p:cNvPr id="16" name="Google Shape;16;p46" descr="A picture containing text&#10;&#10;Description automatically generated"/>
          <p:cNvPicPr preferRelativeResize="0"/>
          <p:nvPr/>
        </p:nvPicPr>
        <p:blipFill rotWithShape="1">
          <a:blip r:embed="rId2">
            <a:alphaModFix/>
          </a:blip>
          <a:srcRect/>
          <a:stretch/>
        </p:blipFill>
        <p:spPr>
          <a:xfrm>
            <a:off x="327047" y="417257"/>
            <a:ext cx="5462697" cy="2402442"/>
          </a:xfrm>
          <a:prstGeom prst="rect">
            <a:avLst/>
          </a:prstGeom>
          <a:noFill/>
          <a:ln>
            <a:noFill/>
          </a:ln>
        </p:spPr>
      </p:pic>
      <p:pic>
        <p:nvPicPr>
          <p:cNvPr id="17" name="Google Shape;17;p46" descr="Background pattern&#10;&#10;Description automatically generated"/>
          <p:cNvPicPr preferRelativeResize="0"/>
          <p:nvPr/>
        </p:nvPicPr>
        <p:blipFill rotWithShape="1">
          <a:blip r:embed="rId3">
            <a:alphaModFix/>
          </a:blip>
          <a:srcRect l="49462" t="8076" r="-22519" b="14180"/>
          <a:stretch/>
        </p:blipFill>
        <p:spPr>
          <a:xfrm rot="-5400000">
            <a:off x="983099" y="1439326"/>
            <a:ext cx="4435575" cy="6401772"/>
          </a:xfrm>
          <a:prstGeom prst="rect">
            <a:avLst/>
          </a:prstGeom>
          <a:noFill/>
          <a:ln>
            <a:noFill/>
          </a:ln>
        </p:spPr>
      </p:pic>
      <p:sp>
        <p:nvSpPr>
          <p:cNvPr id="18" name="Google Shape;18;p46"/>
          <p:cNvSpPr/>
          <p:nvPr/>
        </p:nvSpPr>
        <p:spPr>
          <a:xfrm>
            <a:off x="6117759" y="0"/>
            <a:ext cx="6074241" cy="686525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b="0" i="0" u="none" strike="noStrike" cap="none">
                <a:solidFill>
                  <a:srgbClr val="FFFFFF"/>
                </a:solidFill>
                <a:latin typeface="Calibri"/>
                <a:ea typeface="Calibri"/>
                <a:cs typeface="Calibri"/>
                <a:sym typeface="Calibri"/>
              </a:rPr>
              <a:t> </a:t>
            </a:r>
            <a:endParaRPr sz="1000" b="0" i="0" u="none" strike="noStrike" cap="none">
              <a:solidFill>
                <a:srgbClr val="7F7F7F"/>
              </a:solidFill>
              <a:latin typeface="Calibri"/>
              <a:ea typeface="Calibri"/>
              <a:cs typeface="Calibri"/>
              <a:sym typeface="Calibri"/>
            </a:endParaRPr>
          </a:p>
        </p:txBody>
      </p:sp>
      <p:grpSp>
        <p:nvGrpSpPr>
          <p:cNvPr id="19" name="Google Shape;19;p46"/>
          <p:cNvGrpSpPr/>
          <p:nvPr/>
        </p:nvGrpSpPr>
        <p:grpSpPr>
          <a:xfrm>
            <a:off x="0" y="5916805"/>
            <a:ext cx="2735993" cy="679345"/>
            <a:chOff x="0" y="0"/>
            <a:chExt cx="2301694" cy="571500"/>
          </a:xfrm>
        </p:grpSpPr>
        <p:sp>
          <p:nvSpPr>
            <p:cNvPr id="20" name="Google Shape;20;p4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1" name="Google Shape;21;p46"/>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22" name="Google Shape;22;p46"/>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6"/>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6"/>
          <p:cNvSpPr/>
          <p:nvPr/>
        </p:nvSpPr>
        <p:spPr>
          <a:xfrm>
            <a:off x="6519554" y="5700156"/>
            <a:ext cx="5300429" cy="76940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100" dirty="0">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2020-1-UK01-KA203-079083</a:t>
            </a:r>
            <a:endParaRPr sz="1100" dirty="0">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vider Slide - Blue">
  <p:cSld name="Divider Slide - Blue">
    <p:spTree>
      <p:nvGrpSpPr>
        <p:cNvPr id="1" name="Shape 97"/>
        <p:cNvGrpSpPr/>
        <p:nvPr/>
      </p:nvGrpSpPr>
      <p:grpSpPr>
        <a:xfrm>
          <a:off x="0" y="0"/>
          <a:ext cx="0" cy="0"/>
          <a:chOff x="0" y="0"/>
          <a:chExt cx="0" cy="0"/>
        </a:xfrm>
      </p:grpSpPr>
      <p:sp>
        <p:nvSpPr>
          <p:cNvPr id="98" name="Google Shape;98;p55"/>
          <p:cNvSpPr/>
          <p:nvPr/>
        </p:nvSpPr>
        <p:spPr>
          <a:xfrm>
            <a:off x="0" y="0"/>
            <a:ext cx="12192000" cy="5502729"/>
          </a:xfrm>
          <a:prstGeom prst="rect">
            <a:avLst/>
          </a:prstGeom>
          <a:solidFill>
            <a:srgbClr val="81D1C5"/>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99" name="Google Shape;99;p55"/>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0" name="Google Shape;100;p55"/>
          <p:cNvGrpSpPr/>
          <p:nvPr/>
        </p:nvGrpSpPr>
        <p:grpSpPr>
          <a:xfrm>
            <a:off x="8448790" y="6057987"/>
            <a:ext cx="3144242" cy="374574"/>
            <a:chOff x="301128" y="6151084"/>
            <a:chExt cx="3144242" cy="374574"/>
          </a:xfrm>
        </p:grpSpPr>
        <p:pic>
          <p:nvPicPr>
            <p:cNvPr id="101" name="Google Shape;101;p55"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02" name="Google Shape;102;p55"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03" name="Google Shape;103;p55"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04" name="Google Shape;104;p55"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ext only MASTER slide">
  <p:cSld name="1_Text only MASTER slide">
    <p:spTree>
      <p:nvGrpSpPr>
        <p:cNvPr id="1" name="Shape 105"/>
        <p:cNvGrpSpPr/>
        <p:nvPr/>
      </p:nvGrpSpPr>
      <p:grpSpPr>
        <a:xfrm>
          <a:off x="0" y="0"/>
          <a:ext cx="0" cy="0"/>
          <a:chOff x="0" y="0"/>
          <a:chExt cx="0" cy="0"/>
        </a:xfrm>
      </p:grpSpPr>
      <p:sp>
        <p:nvSpPr>
          <p:cNvPr id="106" name="Google Shape;106;p56"/>
          <p:cNvSpPr txBox="1">
            <a:spLocks noGrp="1"/>
          </p:cNvSpPr>
          <p:nvPr>
            <p:ph type="body" idx="1"/>
          </p:nvPr>
        </p:nvSpPr>
        <p:spPr>
          <a:xfrm>
            <a:off x="389965" y="1757011"/>
            <a:ext cx="11470341"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56"/>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8" name="Google Shape;108;p56"/>
          <p:cNvGrpSpPr/>
          <p:nvPr/>
        </p:nvGrpSpPr>
        <p:grpSpPr>
          <a:xfrm>
            <a:off x="389965" y="6092742"/>
            <a:ext cx="3144242" cy="374574"/>
            <a:chOff x="301128" y="6151084"/>
            <a:chExt cx="3144242" cy="374574"/>
          </a:xfrm>
        </p:grpSpPr>
        <p:pic>
          <p:nvPicPr>
            <p:cNvPr id="109" name="Google Shape;109;p56"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10" name="Google Shape;110;p56"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11" name="Google Shape;111;p56"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12" name="Google Shape;112;p56"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Slide with Photo - Blue">
  <p:cSld name="Text Slide with Photo - Blue">
    <p:spTree>
      <p:nvGrpSpPr>
        <p:cNvPr id="1" name="Shape 113"/>
        <p:cNvGrpSpPr/>
        <p:nvPr/>
      </p:nvGrpSpPr>
      <p:grpSpPr>
        <a:xfrm>
          <a:off x="0" y="0"/>
          <a:ext cx="0" cy="0"/>
          <a:chOff x="0" y="0"/>
          <a:chExt cx="0" cy="0"/>
        </a:xfrm>
      </p:grpSpPr>
      <p:sp>
        <p:nvSpPr>
          <p:cNvPr id="114" name="Google Shape;114;p57"/>
          <p:cNvSpPr/>
          <p:nvPr/>
        </p:nvSpPr>
        <p:spPr>
          <a:xfrm rot="10800000" flipH="1">
            <a:off x="1356632" y="-2"/>
            <a:ext cx="5495430" cy="689275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15" name="Google Shape;115;p57"/>
          <p:cNvSpPr>
            <a:spLocks noGrp="1"/>
          </p:cNvSpPr>
          <p:nvPr>
            <p:ph type="pic" idx="2"/>
          </p:nvPr>
        </p:nvSpPr>
        <p:spPr>
          <a:xfrm>
            <a:off x="6852062" y="228600"/>
            <a:ext cx="5105121" cy="6362700"/>
          </a:xfrm>
          <a:prstGeom prst="rect">
            <a:avLst/>
          </a:prstGeom>
          <a:solidFill>
            <a:schemeClr val="lt1"/>
          </a:solidFill>
          <a:ln>
            <a:noFill/>
          </a:ln>
        </p:spPr>
      </p:sp>
      <p:sp>
        <p:nvSpPr>
          <p:cNvPr id="116" name="Google Shape;116;p57"/>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57"/>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8" name="Google Shape;118;p57"/>
          <p:cNvGrpSpPr/>
          <p:nvPr/>
        </p:nvGrpSpPr>
        <p:grpSpPr>
          <a:xfrm rot="-5400000">
            <a:off x="-1025447" y="4518095"/>
            <a:ext cx="3445636" cy="410479"/>
            <a:chOff x="301128" y="6151084"/>
            <a:chExt cx="3144242" cy="374574"/>
          </a:xfrm>
        </p:grpSpPr>
        <p:pic>
          <p:nvPicPr>
            <p:cNvPr id="119" name="Google Shape;119;p57"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20" name="Google Shape;120;p57"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21" name="Google Shape;121;p57"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4 point icon graph">
  <p:cSld name="1_4 point icon graph">
    <p:spTree>
      <p:nvGrpSpPr>
        <p:cNvPr id="1" name="Shape 122"/>
        <p:cNvGrpSpPr/>
        <p:nvPr/>
      </p:nvGrpSpPr>
      <p:grpSpPr>
        <a:xfrm>
          <a:off x="0" y="0"/>
          <a:ext cx="0" cy="0"/>
          <a:chOff x="0" y="0"/>
          <a:chExt cx="0" cy="0"/>
        </a:xfrm>
      </p:grpSpPr>
      <p:pic>
        <p:nvPicPr>
          <p:cNvPr id="123" name="Google Shape;123;p58"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sp>
        <p:nvSpPr>
          <p:cNvPr id="124" name="Google Shape;124;p58"/>
          <p:cNvSpPr/>
          <p:nvPr/>
        </p:nvSpPr>
        <p:spPr>
          <a:xfrm>
            <a:off x="4283800" y="3211423"/>
            <a:ext cx="4730674"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25" name="Google Shape;125;p58"/>
          <p:cNvSpPr/>
          <p:nvPr/>
        </p:nvSpPr>
        <p:spPr>
          <a:xfrm>
            <a:off x="3846806" y="3164070"/>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26" name="Google Shape;126;p58"/>
          <p:cNvSpPr/>
          <p:nvPr/>
        </p:nvSpPr>
        <p:spPr>
          <a:xfrm>
            <a:off x="3912488" y="3229753"/>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27" name="Google Shape;127;p58"/>
          <p:cNvSpPr/>
          <p:nvPr/>
        </p:nvSpPr>
        <p:spPr>
          <a:xfrm>
            <a:off x="3324401" y="1535752"/>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28" name="Google Shape;128;p58"/>
          <p:cNvSpPr/>
          <p:nvPr/>
        </p:nvSpPr>
        <p:spPr>
          <a:xfrm>
            <a:off x="9116816" y="3164070"/>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29" name="Google Shape;129;p58"/>
          <p:cNvSpPr/>
          <p:nvPr/>
        </p:nvSpPr>
        <p:spPr>
          <a:xfrm>
            <a:off x="9180971" y="3229753"/>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30" name="Google Shape;130;p58"/>
          <p:cNvSpPr/>
          <p:nvPr/>
        </p:nvSpPr>
        <p:spPr>
          <a:xfrm>
            <a:off x="8592884" y="3657453"/>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31" name="Google Shape;131;p58"/>
          <p:cNvSpPr txBox="1"/>
          <p:nvPr/>
        </p:nvSpPr>
        <p:spPr>
          <a:xfrm>
            <a:off x="10092535" y="2058144"/>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Your Title</a:t>
            </a:r>
            <a:endParaRPr/>
          </a:p>
        </p:txBody>
      </p:sp>
      <p:sp>
        <p:nvSpPr>
          <p:cNvPr id="132" name="Google Shape;132;p58"/>
          <p:cNvSpPr txBox="1">
            <a:spLocks noGrp="1"/>
          </p:cNvSpPr>
          <p:nvPr>
            <p:ph type="body" idx="1"/>
          </p:nvPr>
        </p:nvSpPr>
        <p:spPr>
          <a:xfrm>
            <a:off x="2230476" y="3720417"/>
            <a:ext cx="3544159" cy="232146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8"/>
          <p:cNvSpPr txBox="1">
            <a:spLocks noGrp="1"/>
          </p:cNvSpPr>
          <p:nvPr>
            <p:ph type="body" idx="2"/>
          </p:nvPr>
        </p:nvSpPr>
        <p:spPr>
          <a:xfrm>
            <a:off x="8184277" y="1063485"/>
            <a:ext cx="3205965" cy="19340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58"/>
          <p:cNvSpPr/>
          <p:nvPr/>
        </p:nvSpPr>
        <p:spPr>
          <a:xfrm>
            <a:off x="0" y="3225283"/>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135" name="Google Shape;135;p58"/>
          <p:cNvGrpSpPr/>
          <p:nvPr/>
        </p:nvGrpSpPr>
        <p:grpSpPr>
          <a:xfrm>
            <a:off x="389965" y="6092742"/>
            <a:ext cx="3144242" cy="374574"/>
            <a:chOff x="301128" y="6151084"/>
            <a:chExt cx="3144242" cy="374574"/>
          </a:xfrm>
        </p:grpSpPr>
        <p:pic>
          <p:nvPicPr>
            <p:cNvPr id="136" name="Google Shape;136;p58"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137" name="Google Shape;137;p58"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138" name="Google Shape;138;p58"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139" name="Google Shape;139;p58"/>
          <p:cNvSpPr/>
          <p:nvPr/>
        </p:nvSpPr>
        <p:spPr>
          <a:xfrm>
            <a:off x="9544514" y="3200731"/>
            <a:ext cx="2730311" cy="244399"/>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4 point icon graph">
  <p:cSld name="2_4 point icon graph">
    <p:spTree>
      <p:nvGrpSpPr>
        <p:cNvPr id="1" name="Shape 140"/>
        <p:cNvGrpSpPr/>
        <p:nvPr/>
      </p:nvGrpSpPr>
      <p:grpSpPr>
        <a:xfrm>
          <a:off x="0" y="0"/>
          <a:ext cx="0" cy="0"/>
          <a:chOff x="0" y="0"/>
          <a:chExt cx="0" cy="0"/>
        </a:xfrm>
      </p:grpSpPr>
      <p:pic>
        <p:nvPicPr>
          <p:cNvPr id="141" name="Google Shape;141;p59"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sp>
        <p:nvSpPr>
          <p:cNvPr id="142" name="Google Shape;142;p59"/>
          <p:cNvSpPr/>
          <p:nvPr/>
        </p:nvSpPr>
        <p:spPr>
          <a:xfrm>
            <a:off x="4283800" y="3211423"/>
            <a:ext cx="4730674"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3" name="Google Shape;143;p59"/>
          <p:cNvSpPr/>
          <p:nvPr/>
        </p:nvSpPr>
        <p:spPr>
          <a:xfrm>
            <a:off x="3846806" y="3164070"/>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4" name="Google Shape;144;p59"/>
          <p:cNvSpPr/>
          <p:nvPr/>
        </p:nvSpPr>
        <p:spPr>
          <a:xfrm>
            <a:off x="3912488" y="3229753"/>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5" name="Google Shape;145;p59"/>
          <p:cNvSpPr/>
          <p:nvPr/>
        </p:nvSpPr>
        <p:spPr>
          <a:xfrm>
            <a:off x="3324401" y="1535752"/>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6" name="Google Shape;146;p59"/>
          <p:cNvSpPr/>
          <p:nvPr/>
        </p:nvSpPr>
        <p:spPr>
          <a:xfrm>
            <a:off x="9116816" y="3164070"/>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7" name="Google Shape;147;p59"/>
          <p:cNvSpPr/>
          <p:nvPr/>
        </p:nvSpPr>
        <p:spPr>
          <a:xfrm>
            <a:off x="9180971" y="3229753"/>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chemeClr val="lt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8" name="Google Shape;148;p59"/>
          <p:cNvSpPr/>
          <p:nvPr/>
        </p:nvSpPr>
        <p:spPr>
          <a:xfrm>
            <a:off x="8592884" y="3657453"/>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149" name="Google Shape;149;p59"/>
          <p:cNvSpPr txBox="1"/>
          <p:nvPr/>
        </p:nvSpPr>
        <p:spPr>
          <a:xfrm>
            <a:off x="10092535" y="2058144"/>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Your Title</a:t>
            </a:r>
            <a:endParaRPr/>
          </a:p>
        </p:txBody>
      </p:sp>
      <p:sp>
        <p:nvSpPr>
          <p:cNvPr id="150" name="Google Shape;150;p59"/>
          <p:cNvSpPr txBox="1">
            <a:spLocks noGrp="1"/>
          </p:cNvSpPr>
          <p:nvPr>
            <p:ph type="body" idx="1"/>
          </p:nvPr>
        </p:nvSpPr>
        <p:spPr>
          <a:xfrm>
            <a:off x="2230476" y="3720417"/>
            <a:ext cx="3544159" cy="232146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59"/>
          <p:cNvSpPr txBox="1">
            <a:spLocks noGrp="1"/>
          </p:cNvSpPr>
          <p:nvPr>
            <p:ph type="body" idx="2"/>
          </p:nvPr>
        </p:nvSpPr>
        <p:spPr>
          <a:xfrm>
            <a:off x="8184277" y="1063485"/>
            <a:ext cx="3205965" cy="193408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59"/>
          <p:cNvSpPr/>
          <p:nvPr/>
        </p:nvSpPr>
        <p:spPr>
          <a:xfrm>
            <a:off x="0" y="3225283"/>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153" name="Google Shape;153;p59"/>
          <p:cNvGrpSpPr/>
          <p:nvPr/>
        </p:nvGrpSpPr>
        <p:grpSpPr>
          <a:xfrm>
            <a:off x="389965" y="6092742"/>
            <a:ext cx="3144242" cy="374574"/>
            <a:chOff x="301128" y="6151084"/>
            <a:chExt cx="3144242" cy="374574"/>
          </a:xfrm>
        </p:grpSpPr>
        <p:pic>
          <p:nvPicPr>
            <p:cNvPr id="154" name="Google Shape;154;p5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155" name="Google Shape;155;p5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156" name="Google Shape;156;p5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157" name="Google Shape;157;p59"/>
          <p:cNvSpPr/>
          <p:nvPr/>
        </p:nvSpPr>
        <p:spPr>
          <a:xfrm>
            <a:off x="9544514" y="3200731"/>
            <a:ext cx="2730311" cy="244399"/>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5D2C7"/>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158"/>
        <p:cNvGrpSpPr/>
        <p:nvPr/>
      </p:nvGrpSpPr>
      <p:grpSpPr>
        <a:xfrm>
          <a:off x="0" y="0"/>
          <a:ext cx="0" cy="0"/>
          <a:chOff x="0" y="0"/>
          <a:chExt cx="0" cy="0"/>
        </a:xfrm>
      </p:grpSpPr>
      <p:pic>
        <p:nvPicPr>
          <p:cNvPr id="159" name="Google Shape;159;p60" descr="Background pattern&#10;&#10;Description automatically generated"/>
          <p:cNvPicPr preferRelativeResize="0"/>
          <p:nvPr/>
        </p:nvPicPr>
        <p:blipFill rotWithShape="1">
          <a:blip r:embed="rId2">
            <a:alphaModFix/>
          </a:blip>
          <a:srcRect l="-7971" t="10416" r="16408" b="3452"/>
          <a:stretch/>
        </p:blipFill>
        <p:spPr>
          <a:xfrm>
            <a:off x="6816681" y="0"/>
            <a:ext cx="5375319" cy="6857999"/>
          </a:xfrm>
          <a:prstGeom prst="rect">
            <a:avLst/>
          </a:prstGeom>
          <a:noFill/>
          <a:ln>
            <a:noFill/>
          </a:ln>
        </p:spPr>
      </p:pic>
      <p:sp>
        <p:nvSpPr>
          <p:cNvPr id="160" name="Google Shape;160;p60"/>
          <p:cNvSpPr/>
          <p:nvPr/>
        </p:nvSpPr>
        <p:spPr>
          <a:xfrm rot="10800000" flipH="1">
            <a:off x="3843" y="2769245"/>
            <a:ext cx="12188157" cy="2832760"/>
          </a:xfrm>
          <a:prstGeom prst="rect">
            <a:avLst/>
          </a:prstGeom>
          <a:solidFill>
            <a:srgbClr val="79527B"/>
          </a:solidFill>
          <a:ln w="9525" cap="flat" cmpd="sng">
            <a:solidFill>
              <a:srgbClr val="BFCA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161" name="Google Shape;161;p60"/>
          <p:cNvSpPr txBox="1">
            <a:spLocks noGrp="1"/>
          </p:cNvSpPr>
          <p:nvPr>
            <p:ph type="body" idx="1"/>
          </p:nvPr>
        </p:nvSpPr>
        <p:spPr>
          <a:xfrm>
            <a:off x="7723301" y="3283370"/>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60"/>
          <p:cNvSpPr txBox="1">
            <a:spLocks noGrp="1"/>
          </p:cNvSpPr>
          <p:nvPr>
            <p:ph type="body" idx="2"/>
          </p:nvPr>
        </p:nvSpPr>
        <p:spPr>
          <a:xfrm>
            <a:off x="7723301" y="3906329"/>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60"/>
          <p:cNvSpPr txBox="1">
            <a:spLocks noGrp="1"/>
          </p:cNvSpPr>
          <p:nvPr>
            <p:ph type="body" idx="3"/>
          </p:nvPr>
        </p:nvSpPr>
        <p:spPr>
          <a:xfrm>
            <a:off x="7731465" y="4549892"/>
            <a:ext cx="3704362" cy="3619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60"/>
          <p:cNvSpPr txBox="1">
            <a:spLocks noGrp="1"/>
          </p:cNvSpPr>
          <p:nvPr>
            <p:ph type="body" idx="4"/>
          </p:nvPr>
        </p:nvSpPr>
        <p:spPr>
          <a:xfrm>
            <a:off x="967062" y="4154268"/>
            <a:ext cx="3195486" cy="7311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60"/>
          <p:cNvSpPr txBox="1">
            <a:spLocks noGrp="1"/>
          </p:cNvSpPr>
          <p:nvPr>
            <p:ph type="body" idx="5"/>
          </p:nvPr>
        </p:nvSpPr>
        <p:spPr>
          <a:xfrm>
            <a:off x="967062" y="3344692"/>
            <a:ext cx="3195485" cy="83725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5000"/>
              <a:buNone/>
              <a:defRPr sz="50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6" name="Google Shape;166;p60" descr="A picture containing text&#10;&#10;Description automatically generated"/>
          <p:cNvPicPr preferRelativeResize="0"/>
          <p:nvPr/>
        </p:nvPicPr>
        <p:blipFill rotWithShape="1">
          <a:blip r:embed="rId3">
            <a:alphaModFix/>
          </a:blip>
          <a:srcRect/>
          <a:stretch/>
        </p:blipFill>
        <p:spPr>
          <a:xfrm>
            <a:off x="615586" y="473530"/>
            <a:ext cx="4899073" cy="2154566"/>
          </a:xfrm>
          <a:prstGeom prst="rect">
            <a:avLst/>
          </a:prstGeom>
          <a:noFill/>
          <a:ln>
            <a:noFill/>
          </a:ln>
        </p:spPr>
      </p:pic>
      <p:grpSp>
        <p:nvGrpSpPr>
          <p:cNvPr id="167" name="Google Shape;167;p60"/>
          <p:cNvGrpSpPr/>
          <p:nvPr/>
        </p:nvGrpSpPr>
        <p:grpSpPr>
          <a:xfrm>
            <a:off x="9456007" y="5836660"/>
            <a:ext cx="2735993" cy="679345"/>
            <a:chOff x="0" y="0"/>
            <a:chExt cx="2301694" cy="571500"/>
          </a:xfrm>
        </p:grpSpPr>
        <p:sp>
          <p:nvSpPr>
            <p:cNvPr id="168" name="Google Shape;168;p60"/>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69" name="Google Shape;169;p60"/>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1 Standardseite">
  <p:cSld name="2_1 Standardseite">
    <p:spTree>
      <p:nvGrpSpPr>
        <p:cNvPr id="1" name="Shape 170"/>
        <p:cNvGrpSpPr/>
        <p:nvPr/>
      </p:nvGrpSpPr>
      <p:grpSpPr>
        <a:xfrm>
          <a:off x="0" y="0"/>
          <a:ext cx="0" cy="0"/>
          <a:chOff x="0" y="0"/>
          <a:chExt cx="0" cy="0"/>
        </a:xfrm>
      </p:grpSpPr>
      <p:sp>
        <p:nvSpPr>
          <p:cNvPr id="171" name="Google Shape;171;p61"/>
          <p:cNvSpPr txBox="1">
            <a:spLocks noGrp="1"/>
          </p:cNvSpPr>
          <p:nvPr>
            <p:ph type="body" idx="1"/>
          </p:nvPr>
        </p:nvSpPr>
        <p:spPr>
          <a:xfrm>
            <a:off x="389965" y="2181225"/>
            <a:ext cx="5498737" cy="40628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Font typeface="Arial"/>
              <a:buNone/>
              <a:defRPr sz="1800">
                <a:solidFill>
                  <a:srgbClr val="595A59"/>
                </a:solidFill>
              </a:defRPr>
            </a:lvl1pPr>
            <a:lvl2pPr marL="914400" lvl="1" indent="-342900" algn="l">
              <a:lnSpc>
                <a:spcPct val="90000"/>
              </a:lnSpc>
              <a:spcBef>
                <a:spcPts val="500"/>
              </a:spcBef>
              <a:spcAft>
                <a:spcPts val="0"/>
              </a:spcAft>
              <a:buClr>
                <a:schemeClr val="dk1"/>
              </a:buClr>
              <a:buSzPts val="1800"/>
              <a:buFont typeface="Arial"/>
              <a:buChar char="•"/>
              <a:defRPr sz="1800"/>
            </a:lvl2pPr>
            <a:lvl3pPr marL="1371600" lvl="2" indent="-330200" algn="l">
              <a:lnSpc>
                <a:spcPct val="90000"/>
              </a:lnSpc>
              <a:spcBef>
                <a:spcPts val="500"/>
              </a:spcBef>
              <a:spcAft>
                <a:spcPts val="0"/>
              </a:spcAft>
              <a:buClr>
                <a:schemeClr val="dk1"/>
              </a:buClr>
              <a:buSzPts val="1600"/>
              <a:buFont typeface="Noto Sans Symbols"/>
              <a:buChar char="−"/>
              <a:defRPr sz="1600"/>
            </a:lvl3pPr>
            <a:lvl4pPr marL="1828800" lvl="3" indent="-317500" algn="l">
              <a:lnSpc>
                <a:spcPct val="90000"/>
              </a:lnSpc>
              <a:spcBef>
                <a:spcPts val="500"/>
              </a:spcBef>
              <a:spcAft>
                <a:spcPts val="0"/>
              </a:spcAft>
              <a:buClr>
                <a:schemeClr val="dk1"/>
              </a:buClr>
              <a:buSzPts val="1400"/>
              <a:buFont typeface="Noto Sans Symbols"/>
              <a:buChar char="−"/>
              <a:defRPr sz="1400"/>
            </a:lvl4pPr>
            <a:lvl5pPr marL="2286000" lvl="4" indent="-304800" algn="l">
              <a:lnSpc>
                <a:spcPct val="90000"/>
              </a:lnSpc>
              <a:spcBef>
                <a:spcPts val="500"/>
              </a:spcBef>
              <a:spcAft>
                <a:spcPts val="0"/>
              </a:spcAft>
              <a:buClr>
                <a:schemeClr val="dk1"/>
              </a:buClr>
              <a:buSzPts val="1200"/>
              <a:buFont typeface="Noto Sans Symbols"/>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61"/>
          <p:cNvSpPr txBox="1">
            <a:spLocks noGrp="1"/>
          </p:cNvSpPr>
          <p:nvPr>
            <p:ph type="body" idx="2"/>
          </p:nvPr>
        </p:nvSpPr>
        <p:spPr>
          <a:xfrm>
            <a:off x="6261465" y="2194560"/>
            <a:ext cx="5498737" cy="40628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61"/>
          <p:cNvSpPr txBox="1">
            <a:spLocks noGrp="1"/>
          </p:cNvSpPr>
          <p:nvPr>
            <p:ph type="body" idx="3"/>
          </p:nvPr>
        </p:nvSpPr>
        <p:spPr>
          <a:xfrm>
            <a:off x="389964" y="1631248"/>
            <a:ext cx="5498737" cy="374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61"/>
          <p:cNvSpPr txBox="1">
            <a:spLocks noGrp="1"/>
          </p:cNvSpPr>
          <p:nvPr>
            <p:ph type="body" idx="4"/>
          </p:nvPr>
        </p:nvSpPr>
        <p:spPr>
          <a:xfrm>
            <a:off x="6261462" y="1642361"/>
            <a:ext cx="5498737" cy="3746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5" name="Google Shape;175;p61"/>
          <p:cNvCxnSpPr/>
          <p:nvPr/>
        </p:nvCxnSpPr>
        <p:spPr>
          <a:xfrm>
            <a:off x="431800" y="2017011"/>
            <a:ext cx="5498737" cy="0"/>
          </a:xfrm>
          <a:prstGeom prst="straightConnector1">
            <a:avLst/>
          </a:prstGeom>
          <a:noFill/>
          <a:ln w="9525" cap="flat" cmpd="sng">
            <a:solidFill>
              <a:srgbClr val="8DC9C0"/>
            </a:solidFill>
            <a:prstDash val="solid"/>
            <a:miter lim="800000"/>
            <a:headEnd type="none" w="sm" len="sm"/>
            <a:tailEnd type="none" w="sm" len="sm"/>
          </a:ln>
        </p:spPr>
      </p:cxnSp>
      <p:cxnSp>
        <p:nvCxnSpPr>
          <p:cNvPr id="176" name="Google Shape;176;p61"/>
          <p:cNvCxnSpPr/>
          <p:nvPr/>
        </p:nvCxnSpPr>
        <p:spPr>
          <a:xfrm>
            <a:off x="6261463" y="2017011"/>
            <a:ext cx="5498737" cy="0"/>
          </a:xfrm>
          <a:prstGeom prst="straightConnector1">
            <a:avLst/>
          </a:prstGeom>
          <a:noFill/>
          <a:ln w="9525" cap="flat" cmpd="sng">
            <a:solidFill>
              <a:srgbClr val="8DC9C0"/>
            </a:solidFill>
            <a:prstDash val="solid"/>
            <a:miter lim="800000"/>
            <a:headEnd type="none" w="sm" len="sm"/>
            <a:tailEnd type="none" w="sm" len="sm"/>
          </a:ln>
        </p:spPr>
      </p:cxnSp>
      <p:grpSp>
        <p:nvGrpSpPr>
          <p:cNvPr id="177" name="Google Shape;177;p61"/>
          <p:cNvGrpSpPr/>
          <p:nvPr/>
        </p:nvGrpSpPr>
        <p:grpSpPr>
          <a:xfrm>
            <a:off x="389965" y="6092742"/>
            <a:ext cx="3144242" cy="374574"/>
            <a:chOff x="301128" y="6151084"/>
            <a:chExt cx="3144242" cy="374574"/>
          </a:xfrm>
        </p:grpSpPr>
        <p:pic>
          <p:nvPicPr>
            <p:cNvPr id="178" name="Google Shape;178;p61"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79" name="Google Shape;179;p61"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80" name="Google Shape;180;p61"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81" name="Google Shape;181;p61"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182" name="Google Shape;182;p61"/>
          <p:cNvSpPr txBox="1">
            <a:spLocks noGrp="1"/>
          </p:cNvSpPr>
          <p:nvPr>
            <p:ph type="body" idx="5"/>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p61"/>
          <p:cNvSpPr txBox="1">
            <a:spLocks noGrp="1"/>
          </p:cNvSpPr>
          <p:nvPr>
            <p:ph type="body" idx="6"/>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1 Standardseite">
  <p:cSld name="3_1 Standardseite">
    <p:spTree>
      <p:nvGrpSpPr>
        <p:cNvPr id="1" name="Shape 184"/>
        <p:cNvGrpSpPr/>
        <p:nvPr/>
      </p:nvGrpSpPr>
      <p:grpSpPr>
        <a:xfrm>
          <a:off x="0" y="0"/>
          <a:ext cx="0" cy="0"/>
          <a:chOff x="0" y="0"/>
          <a:chExt cx="0" cy="0"/>
        </a:xfrm>
      </p:grpSpPr>
      <p:sp>
        <p:nvSpPr>
          <p:cNvPr id="185" name="Google Shape;185;p62"/>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81000" algn="l">
              <a:lnSpc>
                <a:spcPct val="90000"/>
              </a:lnSpc>
              <a:spcBef>
                <a:spcPts val="500"/>
              </a:spcBef>
              <a:spcAft>
                <a:spcPts val="0"/>
              </a:spcAft>
              <a:buClr>
                <a:srgbClr val="595A59"/>
              </a:buClr>
              <a:buSzPts val="2400"/>
              <a:buChar char="•"/>
              <a:defRPr>
                <a:solidFill>
                  <a:srgbClr val="595A59"/>
                </a:solidFill>
              </a:defRPr>
            </a:lvl2pPr>
            <a:lvl3pPr marL="1371600" lvl="2" indent="-355600" algn="l">
              <a:lnSpc>
                <a:spcPct val="90000"/>
              </a:lnSpc>
              <a:spcBef>
                <a:spcPts val="500"/>
              </a:spcBef>
              <a:spcAft>
                <a:spcPts val="0"/>
              </a:spcAft>
              <a:buClr>
                <a:srgbClr val="595A59"/>
              </a:buClr>
              <a:buSzPts val="2000"/>
              <a:buChar char="•"/>
              <a:defRPr>
                <a:solidFill>
                  <a:srgbClr val="595A59"/>
                </a:solidFill>
              </a:defRPr>
            </a:lvl3pPr>
            <a:lvl4pPr marL="1828800" lvl="3" indent="-342900" algn="l">
              <a:lnSpc>
                <a:spcPct val="90000"/>
              </a:lnSpc>
              <a:spcBef>
                <a:spcPts val="500"/>
              </a:spcBef>
              <a:spcAft>
                <a:spcPts val="0"/>
              </a:spcAft>
              <a:buClr>
                <a:srgbClr val="595A59"/>
              </a:buClr>
              <a:buSzPts val="1800"/>
              <a:buChar char="•"/>
              <a:defRPr>
                <a:solidFill>
                  <a:srgbClr val="595A59"/>
                </a:solidFill>
              </a:defRPr>
            </a:lvl4pPr>
            <a:lvl5pPr marL="2286000" lvl="4" indent="-342900" algn="l">
              <a:lnSpc>
                <a:spcPct val="90000"/>
              </a:lnSpc>
              <a:spcBef>
                <a:spcPts val="500"/>
              </a:spcBef>
              <a:spcAft>
                <a:spcPts val="0"/>
              </a:spcAft>
              <a:buClr>
                <a:srgbClr val="595A59"/>
              </a:buClr>
              <a:buSzPts val="1800"/>
              <a:buChar char="•"/>
              <a:defRPr>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6" name="Google Shape;186;p62"/>
          <p:cNvSpPr txBox="1">
            <a:spLocks noGrp="1"/>
          </p:cNvSpPr>
          <p:nvPr>
            <p:ph type="body" idx="2"/>
          </p:nvPr>
        </p:nvSpPr>
        <p:spPr>
          <a:xfrm>
            <a:off x="3752490" y="441325"/>
            <a:ext cx="8007710" cy="611188"/>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p62"/>
          <p:cNvSpPr txBox="1">
            <a:spLocks noGrp="1"/>
          </p:cNvSpPr>
          <p:nvPr>
            <p:ph type="body" idx="3"/>
          </p:nvPr>
        </p:nvSpPr>
        <p:spPr>
          <a:xfrm>
            <a:off x="3752490" y="1052513"/>
            <a:ext cx="8007710" cy="57626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79527B"/>
              </a:buClr>
              <a:buSzPts val="1800"/>
              <a:buNone/>
              <a:defRPr sz="180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8" name="Google Shape;188;p62"/>
          <p:cNvCxnSpPr/>
          <p:nvPr/>
        </p:nvCxnSpPr>
        <p:spPr>
          <a:xfrm>
            <a:off x="3752490" y="1628775"/>
            <a:ext cx="8007710" cy="0"/>
          </a:xfrm>
          <a:prstGeom prst="straightConnector1">
            <a:avLst/>
          </a:prstGeom>
          <a:noFill/>
          <a:ln w="9525" cap="flat" cmpd="sng">
            <a:solidFill>
              <a:srgbClr val="8DC9C0"/>
            </a:solidFill>
            <a:prstDash val="solid"/>
            <a:miter lim="800000"/>
            <a:headEnd type="none" w="sm" len="sm"/>
            <a:tailEnd type="none" w="sm" len="sm"/>
          </a:ln>
        </p:spPr>
      </p:cxnSp>
      <p:sp>
        <p:nvSpPr>
          <p:cNvPr id="189" name="Google Shape;189;p62"/>
          <p:cNvSpPr txBox="1">
            <a:spLocks noGrp="1"/>
          </p:cNvSpPr>
          <p:nvPr>
            <p:ph type="body" idx="4"/>
          </p:nvPr>
        </p:nvSpPr>
        <p:spPr>
          <a:xfrm>
            <a:off x="431799" y="1628771"/>
            <a:ext cx="3148161" cy="461527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595A59"/>
              </a:buClr>
              <a:buSzPts val="1800"/>
              <a:buNone/>
              <a:defRPr sz="1800">
                <a:solidFill>
                  <a:srgbClr val="595A59"/>
                </a:solidFill>
              </a:defRPr>
            </a:lvl1pPr>
            <a:lvl2pPr marL="914400" lvl="1" indent="-342900" algn="l">
              <a:lnSpc>
                <a:spcPct val="100000"/>
              </a:lnSpc>
              <a:spcBef>
                <a:spcPts val="600"/>
              </a:spcBef>
              <a:spcAft>
                <a:spcPts val="0"/>
              </a:spcAft>
              <a:buClr>
                <a:srgbClr val="595A59"/>
              </a:buClr>
              <a:buSzPts val="1800"/>
              <a:buChar char="•"/>
              <a:defRPr sz="1800">
                <a:solidFill>
                  <a:srgbClr val="595A59"/>
                </a:solidFill>
              </a:defRPr>
            </a:lvl2pPr>
            <a:lvl3pPr marL="1371600" lvl="2" indent="-342900" algn="l">
              <a:lnSpc>
                <a:spcPct val="100000"/>
              </a:lnSpc>
              <a:spcBef>
                <a:spcPts val="600"/>
              </a:spcBef>
              <a:spcAft>
                <a:spcPts val="0"/>
              </a:spcAft>
              <a:buClr>
                <a:srgbClr val="595A59"/>
              </a:buClr>
              <a:buSzPts val="1800"/>
              <a:buChar char="•"/>
              <a:defRPr sz="1800">
                <a:solidFill>
                  <a:srgbClr val="595A59"/>
                </a:solidFill>
              </a:defRPr>
            </a:lvl3pPr>
            <a:lvl4pPr marL="1828800" lvl="3" indent="-342900" algn="l">
              <a:lnSpc>
                <a:spcPct val="100000"/>
              </a:lnSpc>
              <a:spcBef>
                <a:spcPts val="600"/>
              </a:spcBef>
              <a:spcAft>
                <a:spcPts val="0"/>
              </a:spcAft>
              <a:buClr>
                <a:srgbClr val="595A59"/>
              </a:buClr>
              <a:buSzPts val="1800"/>
              <a:buChar char="•"/>
              <a:defRPr sz="1800">
                <a:solidFill>
                  <a:srgbClr val="595A59"/>
                </a:solidFill>
              </a:defRPr>
            </a:lvl4pPr>
            <a:lvl5pPr marL="2286000" lvl="4" indent="-342900" algn="l">
              <a:lnSpc>
                <a:spcPct val="100000"/>
              </a:lnSpc>
              <a:spcBef>
                <a:spcPts val="600"/>
              </a:spcBef>
              <a:spcAft>
                <a:spcPts val="0"/>
              </a:spcAft>
              <a:buClr>
                <a:srgbClr val="595A59"/>
              </a:buClr>
              <a:buSzPts val="1800"/>
              <a:buChar char="•"/>
              <a:defRPr sz="1800">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62"/>
          <p:cNvSpPr txBox="1">
            <a:spLocks noGrp="1"/>
          </p:cNvSpPr>
          <p:nvPr>
            <p:ph type="body" idx="5"/>
          </p:nvPr>
        </p:nvSpPr>
        <p:spPr>
          <a:xfrm>
            <a:off x="431799" y="441325"/>
            <a:ext cx="3148162" cy="2379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62"/>
          <p:cNvSpPr txBox="1">
            <a:spLocks noGrp="1"/>
          </p:cNvSpPr>
          <p:nvPr>
            <p:ph type="body" idx="6"/>
          </p:nvPr>
        </p:nvSpPr>
        <p:spPr>
          <a:xfrm>
            <a:off x="431800" y="798861"/>
            <a:ext cx="3148161" cy="23794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rgbClr val="8DC9C0"/>
              </a:buClr>
              <a:buSzPts val="1800"/>
              <a:buNone/>
              <a:defRPr sz="1800">
                <a:solidFill>
                  <a:srgbClr val="8DC9C0"/>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2" name="Google Shape;192;p62"/>
          <p:cNvGrpSpPr/>
          <p:nvPr/>
        </p:nvGrpSpPr>
        <p:grpSpPr>
          <a:xfrm>
            <a:off x="389965" y="6092742"/>
            <a:ext cx="3144242" cy="374574"/>
            <a:chOff x="301128" y="6151084"/>
            <a:chExt cx="3144242" cy="374574"/>
          </a:xfrm>
        </p:grpSpPr>
        <p:pic>
          <p:nvPicPr>
            <p:cNvPr id="193" name="Google Shape;193;p6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194" name="Google Shape;194;p6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195" name="Google Shape;195;p6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196" name="Google Shape;196;p62"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97"/>
        <p:cNvGrpSpPr/>
        <p:nvPr/>
      </p:nvGrpSpPr>
      <p:grpSpPr>
        <a:xfrm>
          <a:off x="0" y="0"/>
          <a:ext cx="0" cy="0"/>
          <a:chOff x="0" y="0"/>
          <a:chExt cx="0" cy="0"/>
        </a:xfrm>
      </p:grpSpPr>
      <p:sp>
        <p:nvSpPr>
          <p:cNvPr id="198" name="Google Shape;198;p63"/>
          <p:cNvSpPr/>
          <p:nvPr/>
        </p:nvSpPr>
        <p:spPr>
          <a:xfrm>
            <a:off x="0" y="0"/>
            <a:ext cx="12192000" cy="6858001"/>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9" name="Google Shape;199;p63"/>
          <p:cNvSpPr/>
          <p:nvPr/>
        </p:nvSpPr>
        <p:spPr>
          <a:xfrm>
            <a:off x="424669" y="528535"/>
            <a:ext cx="6498645"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i="0" u="none" strike="noStrike">
                <a:solidFill>
                  <a:schemeClr val="lt1"/>
                </a:solidFill>
                <a:latin typeface="Calibri"/>
                <a:ea typeface="Calibri"/>
                <a:cs typeface="Calibri"/>
                <a:sym typeface="Calibri"/>
              </a:rPr>
              <a:t>NAVIGATING TOURISM</a:t>
            </a:r>
            <a:endParaRPr/>
          </a:p>
          <a:p>
            <a:pPr marL="0" marR="0" lvl="0" indent="0" algn="l" rtl="0">
              <a:spcBef>
                <a:spcPts val="0"/>
              </a:spcBef>
              <a:spcAft>
                <a:spcPts val="0"/>
              </a:spcAft>
              <a:buNone/>
            </a:pPr>
            <a:r>
              <a:rPr lang="en-GB" sz="4400" b="0" i="0" u="none" strike="noStrike">
                <a:solidFill>
                  <a:schemeClr val="lt1"/>
                </a:solidFill>
                <a:latin typeface="Calibri"/>
                <a:ea typeface="Calibri"/>
                <a:cs typeface="Calibri"/>
                <a:sym typeface="Calibri"/>
              </a:rPr>
              <a:t>FONT TYPEFACE &amp; SIZE</a:t>
            </a:r>
            <a:endParaRPr sz="3600">
              <a:solidFill>
                <a:schemeClr val="lt1"/>
              </a:solidFill>
              <a:latin typeface="Calibri"/>
              <a:ea typeface="Calibri"/>
              <a:cs typeface="Calibri"/>
              <a:sym typeface="Calibri"/>
            </a:endParaRPr>
          </a:p>
        </p:txBody>
      </p:sp>
      <p:sp>
        <p:nvSpPr>
          <p:cNvPr id="200" name="Google Shape;200;p63"/>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000" b="0" i="0" u="none" strike="noStrike">
                <a:solidFill>
                  <a:schemeClr val="lt1"/>
                </a:solidFill>
                <a:latin typeface="Calibri"/>
                <a:ea typeface="Calibri"/>
                <a:cs typeface="Calibri"/>
                <a:sym typeface="Calibri"/>
              </a:rPr>
              <a:t>PLEASE ENSURE TO KEEP FONTS AS PER THE LAYOUT</a:t>
            </a: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GB" sz="3000" b="0" i="0" u="none" strike="noStrike">
                <a:solidFill>
                  <a:schemeClr val="lt1"/>
                </a:solidFill>
                <a:latin typeface="Calibri"/>
                <a:ea typeface="Calibri"/>
                <a:cs typeface="Calibri"/>
                <a:sym typeface="Calibri"/>
              </a:rPr>
              <a:t>48 point  -  Divider Slides</a:t>
            </a:r>
            <a:endParaRPr/>
          </a:p>
          <a:p>
            <a:pPr marL="0" marR="0" lvl="0" indent="0" algn="l" rtl="0">
              <a:spcBef>
                <a:spcPts val="0"/>
              </a:spcBef>
              <a:spcAft>
                <a:spcPts val="0"/>
              </a:spcAft>
              <a:buClr>
                <a:schemeClr val="dk1"/>
              </a:buClr>
              <a:buSzPts val="1100"/>
              <a:buFont typeface="Arial"/>
              <a:buNone/>
            </a:pPr>
            <a:endParaRPr sz="1000" b="1">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chemeClr val="lt1"/>
                </a:solidFill>
                <a:latin typeface="Calibri"/>
                <a:ea typeface="Calibri"/>
                <a:cs typeface="Calibri"/>
                <a:sym typeface="Calibri"/>
              </a:rPr>
              <a:t>36 point  -  Title Heading</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chemeClr val="lt1"/>
                </a:solidFill>
                <a:latin typeface="Calibri"/>
                <a:ea typeface="Calibri"/>
                <a:cs typeface="Calibri"/>
                <a:sym typeface="Calibri"/>
              </a:rPr>
              <a:t>30 point  -  Sub-Titles</a:t>
            </a:r>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chemeClr val="lt1"/>
                </a:solidFill>
                <a:latin typeface="Calibri"/>
                <a:ea typeface="Calibri"/>
                <a:cs typeface="Calibri"/>
                <a:sym typeface="Calibri"/>
              </a:rPr>
              <a:t>	       - Quotes	</a:t>
            </a:r>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a:solidFill>
                  <a:schemeClr val="lt1"/>
                </a:solidFill>
                <a:latin typeface="Calibri"/>
                <a:ea typeface="Calibri"/>
                <a:cs typeface="Calibri"/>
                <a:sym typeface="Calibri"/>
              </a:rPr>
              <a:t>24 point  -  Main Text Body </a:t>
            </a:r>
            <a:endParaRPr sz="3000">
              <a:solidFill>
                <a:schemeClr val="dk1"/>
              </a:solidFill>
              <a:latin typeface="Calibri"/>
              <a:ea typeface="Calibri"/>
              <a:cs typeface="Calibri"/>
              <a:sym typeface="Calibri"/>
            </a:endParaRPr>
          </a:p>
          <a:p>
            <a:pPr marL="0" marR="0" lvl="0" indent="0" algn="l" rtl="0">
              <a:spcBef>
                <a:spcPts val="0"/>
              </a:spcBef>
              <a:spcAft>
                <a:spcPts val="0"/>
              </a:spcAft>
              <a:buNone/>
            </a:pPr>
            <a:endParaRPr sz="3000" b="0" i="0" u="none" strike="noStrike">
              <a:solidFill>
                <a:schemeClr val="lt1"/>
              </a:solidFill>
              <a:latin typeface="Calibri"/>
              <a:ea typeface="Calibri"/>
              <a:cs typeface="Calibri"/>
              <a:sym typeface="Calibri"/>
            </a:endParaRPr>
          </a:p>
        </p:txBody>
      </p:sp>
      <p:sp>
        <p:nvSpPr>
          <p:cNvPr id="201" name="Google Shape;201;p63"/>
          <p:cNvSpPr/>
          <p:nvPr/>
        </p:nvSpPr>
        <p:spPr>
          <a:xfrm>
            <a:off x="424668" y="2883583"/>
            <a:ext cx="5845501"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0" i="0" u="none" strike="noStrike">
                <a:solidFill>
                  <a:schemeClr val="lt1"/>
                </a:solidFill>
                <a:latin typeface="Calibri"/>
                <a:ea typeface="Calibri"/>
                <a:cs typeface="Calibri"/>
                <a:sym typeface="Calibri"/>
              </a:rPr>
              <a:t>Please ensure to keep the font sizes set as per the slide layouts. The font used throughout the </a:t>
            </a:r>
            <a:r>
              <a:rPr lang="en-GB" sz="2400" b="1" i="0" u="none" strike="noStrike">
                <a:solidFill>
                  <a:schemeClr val="lt1"/>
                </a:solidFill>
                <a:latin typeface="Calibri"/>
                <a:ea typeface="Calibri"/>
                <a:cs typeface="Calibri"/>
                <a:sym typeface="Calibri"/>
              </a:rPr>
              <a:t>NAVIGATING TOURISM </a:t>
            </a:r>
            <a:r>
              <a:rPr lang="en-GB" sz="2400" b="0" i="0" u="none" strike="noStrike">
                <a:solidFill>
                  <a:schemeClr val="lt1"/>
                </a:solidFill>
                <a:latin typeface="Calibri"/>
                <a:ea typeface="Calibri"/>
                <a:cs typeface="Calibri"/>
                <a:sym typeface="Calibri"/>
              </a:rPr>
              <a:t>PowerPoint is….</a:t>
            </a: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endParaRPr sz="2400" b="0" i="0" u="none" strike="noStrike">
              <a:solidFill>
                <a:schemeClr val="lt1"/>
              </a:solidFill>
              <a:latin typeface="Calibri"/>
              <a:ea typeface="Calibri"/>
              <a:cs typeface="Calibri"/>
              <a:sym typeface="Calibri"/>
            </a:endParaRPr>
          </a:p>
          <a:p>
            <a:pPr marL="0" marR="0" lvl="0" indent="0" algn="l" rtl="0">
              <a:spcBef>
                <a:spcPts val="0"/>
              </a:spcBef>
              <a:spcAft>
                <a:spcPts val="0"/>
              </a:spcAft>
              <a:buNone/>
            </a:pPr>
            <a:r>
              <a:rPr lang="en-GB" sz="3600" b="1" i="1">
                <a:solidFill>
                  <a:schemeClr val="lt1"/>
                </a:solidFill>
                <a:latin typeface="Calibri"/>
                <a:ea typeface="Calibri"/>
                <a:cs typeface="Calibri"/>
                <a:sym typeface="Calibri"/>
              </a:rPr>
              <a:t>Calibri</a:t>
            </a:r>
            <a:endParaRPr sz="3600">
              <a:solidFill>
                <a:schemeClr val="lt1"/>
              </a:solidFill>
              <a:latin typeface="Calibri"/>
              <a:ea typeface="Calibri"/>
              <a:cs typeface="Calibri"/>
              <a:sym typeface="Calibri"/>
            </a:endParaRPr>
          </a:p>
        </p:txBody>
      </p:sp>
      <p:cxnSp>
        <p:nvCxnSpPr>
          <p:cNvPr id="202" name="Google Shape;202;p63"/>
          <p:cNvCxnSpPr/>
          <p:nvPr/>
        </p:nvCxnSpPr>
        <p:spPr>
          <a:xfrm>
            <a:off x="7098716" y="-1"/>
            <a:ext cx="0" cy="5540408"/>
          </a:xfrm>
          <a:prstGeom prst="straightConnector1">
            <a:avLst/>
          </a:prstGeom>
          <a:noFill/>
          <a:ln w="9525" cap="flat" cmpd="sng">
            <a:solidFill>
              <a:schemeClr val="lt1"/>
            </a:solidFill>
            <a:prstDash val="solid"/>
            <a:miter lim="800000"/>
            <a:headEnd type="none" w="sm" len="sm"/>
            <a:tailEnd type="none" w="sm" len="sm"/>
          </a:ln>
        </p:spPr>
      </p:cxnSp>
      <p:cxnSp>
        <p:nvCxnSpPr>
          <p:cNvPr id="203" name="Google Shape;203;p63"/>
          <p:cNvCxnSpPr/>
          <p:nvPr/>
        </p:nvCxnSpPr>
        <p:spPr>
          <a:xfrm rot="10800000">
            <a:off x="1" y="2503620"/>
            <a:ext cx="7098715" cy="0"/>
          </a:xfrm>
          <a:prstGeom prst="straightConnector1">
            <a:avLst/>
          </a:prstGeom>
          <a:noFill/>
          <a:ln w="9525" cap="flat" cmpd="sng">
            <a:solidFill>
              <a:schemeClr val="lt1"/>
            </a:solidFill>
            <a:prstDash val="solid"/>
            <a:miter lim="800000"/>
            <a:headEnd type="none" w="sm" len="sm"/>
            <a:tailEnd type="none" w="sm" len="sm"/>
          </a:ln>
        </p:spPr>
      </p:cxnSp>
      <p:sp>
        <p:nvSpPr>
          <p:cNvPr id="204" name="Google Shape;204;p63"/>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lt1"/>
                </a:solidFill>
                <a:latin typeface="Calibri"/>
                <a:ea typeface="Calibri"/>
                <a:cs typeface="Calibri"/>
                <a:sym typeface="Calibri"/>
              </a:rPr>
              <a:t>*** </a:t>
            </a:r>
            <a:r>
              <a:rPr lang="en-GB" sz="2400" b="1">
                <a:solidFill>
                  <a:schemeClr val="lt1"/>
                </a:solidFill>
                <a:latin typeface="Calibri"/>
                <a:ea typeface="Calibri"/>
                <a:cs typeface="Calibri"/>
                <a:sym typeface="Calibri"/>
              </a:rPr>
              <a:t>PLEASE DELETE THIS INSTRUCTION SLIDE BEFORE PRESENTING FINAL PRESENTATION </a:t>
            </a:r>
            <a:r>
              <a:rPr lang="en-GB"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205" name="Google Shape;205;p63"/>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206"/>
        <p:cNvGrpSpPr/>
        <p:nvPr/>
      </p:nvGrpSpPr>
      <p:grpSpPr>
        <a:xfrm>
          <a:off x="0" y="0"/>
          <a:ext cx="0" cy="0"/>
          <a:chOff x="0" y="0"/>
          <a:chExt cx="0" cy="0"/>
        </a:xfrm>
      </p:grpSpPr>
      <p:sp>
        <p:nvSpPr>
          <p:cNvPr id="207" name="Google Shape;207;p64"/>
          <p:cNvSpPr/>
          <p:nvPr/>
        </p:nvSpPr>
        <p:spPr>
          <a:xfrm>
            <a:off x="0" y="-1"/>
            <a:ext cx="12192000" cy="6858001"/>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64"/>
          <p:cNvSpPr/>
          <p:nvPr/>
        </p:nvSpPr>
        <p:spPr>
          <a:xfrm>
            <a:off x="586901" y="491138"/>
            <a:ext cx="4309564" cy="52629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n-GB" sz="3600">
                <a:solidFill>
                  <a:schemeClr val="lt1"/>
                </a:solidFill>
                <a:latin typeface="Calibri"/>
                <a:ea typeface="Calibri"/>
                <a:cs typeface="Calibri"/>
                <a:sym typeface="Calibri"/>
              </a:rPr>
              <a:t>ICONS WHICH CAN BE USED WITHIN THE </a:t>
            </a:r>
            <a:r>
              <a:rPr lang="en-GB" sz="3600" b="1">
                <a:solidFill>
                  <a:schemeClr val="lt1"/>
                </a:solidFill>
                <a:latin typeface="Calibri"/>
                <a:ea typeface="Calibri"/>
                <a:cs typeface="Calibri"/>
                <a:sym typeface="Calibri"/>
              </a:rPr>
              <a:t>NAVIGATING TOURISM</a:t>
            </a:r>
            <a:endParaRPr/>
          </a:p>
          <a:p>
            <a:pPr marL="0" marR="0" lvl="0" indent="0" algn="l" rtl="0">
              <a:spcBef>
                <a:spcPts val="0"/>
              </a:spcBef>
              <a:spcAft>
                <a:spcPts val="0"/>
              </a:spcAft>
              <a:buClr>
                <a:schemeClr val="dk1"/>
              </a:buClr>
              <a:buSzPts val="1100"/>
              <a:buFont typeface="Arial"/>
              <a:buNone/>
            </a:pPr>
            <a:r>
              <a:rPr lang="en-GB" sz="3600">
                <a:solidFill>
                  <a:schemeClr val="lt1"/>
                </a:solidFill>
                <a:latin typeface="Calibri"/>
                <a:ea typeface="Calibri"/>
                <a:cs typeface="Calibri"/>
                <a:sym typeface="Calibri"/>
              </a:rPr>
              <a:t>POWERPOINT</a:t>
            </a:r>
            <a:endParaRPr/>
          </a:p>
          <a:p>
            <a:pPr marL="0" marR="0" lvl="0" indent="0" algn="l" rtl="0">
              <a:spcBef>
                <a:spcPts val="0"/>
              </a:spcBef>
              <a:spcAft>
                <a:spcPts val="0"/>
              </a:spcAft>
              <a:buClr>
                <a:schemeClr val="dk1"/>
              </a:buClr>
              <a:buSzPts val="1100"/>
              <a:buFont typeface="Arial"/>
              <a:buNone/>
            </a:pPr>
            <a:endParaRPr sz="3600">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en-GB" sz="2400" i="1">
                <a:solidFill>
                  <a:schemeClr val="lt1"/>
                </a:solidFill>
                <a:latin typeface="Calibri"/>
                <a:ea typeface="Calibri"/>
                <a:cs typeface="Calibri"/>
                <a:sym typeface="Calibri"/>
              </a:rPr>
              <a:t>Resize them without losing quality.  Change line colour, width and style.  </a:t>
            </a:r>
            <a:endParaRPr/>
          </a:p>
          <a:p>
            <a:pPr marL="52388" marR="0" lvl="0" indent="0" algn="l" rtl="0">
              <a:spcBef>
                <a:spcPts val="0"/>
              </a:spcBef>
              <a:spcAft>
                <a:spcPts val="0"/>
              </a:spcAft>
              <a:buClr>
                <a:schemeClr val="dk1"/>
              </a:buClr>
              <a:buSzPts val="900"/>
              <a:buFont typeface="Quattrocento Sans"/>
              <a:buNone/>
            </a:pPr>
            <a:endParaRPr sz="2400" i="1">
              <a:solidFill>
                <a:schemeClr val="lt1"/>
              </a:solidFill>
              <a:latin typeface="Calibri"/>
              <a:ea typeface="Calibri"/>
              <a:cs typeface="Calibri"/>
              <a:sym typeface="Calibri"/>
            </a:endParaRPr>
          </a:p>
          <a:p>
            <a:pPr marL="52388" marR="0" lvl="0" indent="0" algn="l" rtl="0">
              <a:spcBef>
                <a:spcPts val="0"/>
              </a:spcBef>
              <a:spcAft>
                <a:spcPts val="0"/>
              </a:spcAft>
              <a:buClr>
                <a:schemeClr val="dk1"/>
              </a:buClr>
              <a:buSzPts val="900"/>
              <a:buFont typeface="Quattrocento Sans"/>
              <a:buNone/>
            </a:pPr>
            <a:r>
              <a:rPr lang="en-GB" sz="2400">
                <a:solidFill>
                  <a:schemeClr val="lt1"/>
                </a:solidFill>
                <a:latin typeface="Calibri"/>
                <a:ea typeface="Calibri"/>
                <a:cs typeface="Calibri"/>
                <a:sym typeface="Calibri"/>
              </a:rPr>
              <a:t>Isn’t that nice? :)</a:t>
            </a:r>
            <a:endParaRPr/>
          </a:p>
        </p:txBody>
      </p:sp>
      <p:sp>
        <p:nvSpPr>
          <p:cNvPr id="209" name="Google Shape;209;p64"/>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a:solidFill>
                  <a:schemeClr val="lt1"/>
                </a:solidFill>
                <a:latin typeface="Calibri"/>
                <a:ea typeface="Calibri"/>
                <a:cs typeface="Calibri"/>
                <a:sym typeface="Calibri"/>
              </a:rPr>
              <a:t>*** </a:t>
            </a:r>
            <a:r>
              <a:rPr lang="en-GB" sz="2400" b="1">
                <a:solidFill>
                  <a:schemeClr val="lt1"/>
                </a:solidFill>
                <a:latin typeface="Calibri"/>
                <a:ea typeface="Calibri"/>
                <a:cs typeface="Calibri"/>
                <a:sym typeface="Calibri"/>
              </a:rPr>
              <a:t>PLEASE DELETE THIS INSTRUCTION SLIDE BEFORE PRESENTING FINAL PRESENTATION </a:t>
            </a:r>
            <a:r>
              <a:rPr lang="en-GB" sz="2400">
                <a:solidFill>
                  <a:schemeClr val="lt1"/>
                </a:solidFill>
                <a:latin typeface="Calibri"/>
                <a:ea typeface="Calibri"/>
                <a:cs typeface="Calibri"/>
                <a:sym typeface="Calibri"/>
              </a:rPr>
              <a:t>*** </a:t>
            </a:r>
            <a:endParaRPr sz="2400">
              <a:solidFill>
                <a:schemeClr val="lt1"/>
              </a:solidFill>
              <a:latin typeface="Calibri"/>
              <a:ea typeface="Calibri"/>
              <a:cs typeface="Calibri"/>
              <a:sym typeface="Calibri"/>
            </a:endParaRPr>
          </a:p>
        </p:txBody>
      </p:sp>
      <p:cxnSp>
        <p:nvCxnSpPr>
          <p:cNvPr id="210" name="Google Shape;210;p6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211" name="Google Shape;211;p64"/>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Overview/Content Slide">
  <p:cSld name="1_Overview/Content Slide">
    <p:spTree>
      <p:nvGrpSpPr>
        <p:cNvPr id="1" name="Shape 25"/>
        <p:cNvGrpSpPr/>
        <p:nvPr/>
      </p:nvGrpSpPr>
      <p:grpSpPr>
        <a:xfrm>
          <a:off x="0" y="0"/>
          <a:ext cx="0" cy="0"/>
          <a:chOff x="0" y="0"/>
          <a:chExt cx="0" cy="0"/>
        </a:xfrm>
      </p:grpSpPr>
      <p:grpSp>
        <p:nvGrpSpPr>
          <p:cNvPr id="26" name="Google Shape;26;p47"/>
          <p:cNvGrpSpPr/>
          <p:nvPr/>
        </p:nvGrpSpPr>
        <p:grpSpPr>
          <a:xfrm rot="-5400000">
            <a:off x="-1025447" y="4518095"/>
            <a:ext cx="3445636" cy="410479"/>
            <a:chOff x="301128" y="6151084"/>
            <a:chExt cx="3144242" cy="374574"/>
          </a:xfrm>
        </p:grpSpPr>
        <p:pic>
          <p:nvPicPr>
            <p:cNvPr id="27" name="Google Shape;27;p47"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8" name="Google Shape;28;p47"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9" name="Google Shape;29;p47"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30" name="Google Shape;30;p47"/>
          <p:cNvSpPr/>
          <p:nvPr/>
        </p:nvSpPr>
        <p:spPr>
          <a:xfrm rot="10800000" flipH="1">
            <a:off x="1286010" y="-4"/>
            <a:ext cx="480999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31" name="Google Shape;31;p47"/>
          <p:cNvSpPr txBox="1">
            <a:spLocks noGrp="1"/>
          </p:cNvSpPr>
          <p:nvPr>
            <p:ph type="body" idx="1"/>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7"/>
          <p:cNvSpPr txBox="1">
            <a:spLocks noGrp="1"/>
          </p:cNvSpPr>
          <p:nvPr>
            <p:ph type="body" idx="2"/>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VER SLIDE A">
  <p:cSld name="COVER SLIDE A">
    <p:spTree>
      <p:nvGrpSpPr>
        <p:cNvPr id="1" name="Shape 212"/>
        <p:cNvGrpSpPr/>
        <p:nvPr/>
      </p:nvGrpSpPr>
      <p:grpSpPr>
        <a:xfrm>
          <a:off x="0" y="0"/>
          <a:ext cx="0" cy="0"/>
          <a:chOff x="0" y="0"/>
          <a:chExt cx="0" cy="0"/>
        </a:xfrm>
      </p:grpSpPr>
      <p:pic>
        <p:nvPicPr>
          <p:cNvPr id="213" name="Google Shape;213;p65" descr="Background pattern&#10;&#10;Description automatically generated"/>
          <p:cNvPicPr preferRelativeResize="0"/>
          <p:nvPr/>
        </p:nvPicPr>
        <p:blipFill rotWithShape="1">
          <a:blip r:embed="rId2">
            <a:alphaModFix/>
          </a:blip>
          <a:srcRect l="-4379" t="21334" r="4378" b="23493"/>
          <a:stretch/>
        </p:blipFill>
        <p:spPr>
          <a:xfrm>
            <a:off x="6913349" y="0"/>
            <a:ext cx="5278651" cy="3949990"/>
          </a:xfrm>
          <a:prstGeom prst="rect">
            <a:avLst/>
          </a:prstGeom>
          <a:noFill/>
          <a:ln>
            <a:noFill/>
          </a:ln>
        </p:spPr>
      </p:pic>
      <p:sp>
        <p:nvSpPr>
          <p:cNvPr id="214" name="Google Shape;214;p65"/>
          <p:cNvSpPr/>
          <p:nvPr/>
        </p:nvSpPr>
        <p:spPr>
          <a:xfrm>
            <a:off x="0" y="3321423"/>
            <a:ext cx="12192000" cy="3543835"/>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215" name="Google Shape;215;p65"/>
          <p:cNvSpPr txBox="1">
            <a:spLocks noGrp="1"/>
          </p:cNvSpPr>
          <p:nvPr>
            <p:ph type="body" idx="1"/>
          </p:nvPr>
        </p:nvSpPr>
        <p:spPr>
          <a:xfrm>
            <a:off x="817349" y="460058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65"/>
          <p:cNvSpPr txBox="1">
            <a:spLocks noGrp="1"/>
          </p:cNvSpPr>
          <p:nvPr>
            <p:ph type="body" idx="2"/>
          </p:nvPr>
        </p:nvSpPr>
        <p:spPr>
          <a:xfrm>
            <a:off x="817349" y="398206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17" name="Google Shape;217;p65" descr="A picture containing text&#10;&#10;Description automatically generated"/>
          <p:cNvPicPr preferRelativeResize="0"/>
          <p:nvPr/>
        </p:nvPicPr>
        <p:blipFill rotWithShape="1">
          <a:blip r:embed="rId3">
            <a:alphaModFix/>
          </a:blip>
          <a:srcRect/>
          <a:stretch/>
        </p:blipFill>
        <p:spPr>
          <a:xfrm>
            <a:off x="572439" y="165981"/>
            <a:ext cx="5768471" cy="2536919"/>
          </a:xfrm>
          <a:prstGeom prst="rect">
            <a:avLst/>
          </a:prstGeom>
          <a:noFill/>
          <a:ln>
            <a:noFill/>
          </a:ln>
        </p:spPr>
      </p:pic>
      <p:sp>
        <p:nvSpPr>
          <p:cNvPr id="218" name="Google Shape;218;p65"/>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100">
                <a:solidFill>
                  <a:schemeClr val="lt1"/>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chemeClr val="lt1"/>
              </a:solidFill>
              <a:latin typeface="Calibri"/>
              <a:ea typeface="Calibri"/>
              <a:cs typeface="Calibri"/>
              <a:sym typeface="Calibri"/>
            </a:endParaRPr>
          </a:p>
        </p:txBody>
      </p:sp>
      <p:grpSp>
        <p:nvGrpSpPr>
          <p:cNvPr id="219" name="Google Shape;219;p65"/>
          <p:cNvGrpSpPr/>
          <p:nvPr/>
        </p:nvGrpSpPr>
        <p:grpSpPr>
          <a:xfrm>
            <a:off x="9456007" y="5764605"/>
            <a:ext cx="2735993" cy="679345"/>
            <a:chOff x="0" y="0"/>
            <a:chExt cx="2301694" cy="571500"/>
          </a:xfrm>
        </p:grpSpPr>
        <p:sp>
          <p:nvSpPr>
            <p:cNvPr id="220" name="Google Shape;220;p6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21" name="Google Shape;221;p65"/>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SLIDE B">
  <p:cSld name="COVER SLIDE B">
    <p:spTree>
      <p:nvGrpSpPr>
        <p:cNvPr id="1" name="Shape 222"/>
        <p:cNvGrpSpPr/>
        <p:nvPr/>
      </p:nvGrpSpPr>
      <p:grpSpPr>
        <a:xfrm>
          <a:off x="0" y="0"/>
          <a:ext cx="0" cy="0"/>
          <a:chOff x="0" y="0"/>
          <a:chExt cx="0" cy="0"/>
        </a:xfrm>
      </p:grpSpPr>
      <p:sp>
        <p:nvSpPr>
          <p:cNvPr id="223" name="Google Shape;223;p66"/>
          <p:cNvSpPr/>
          <p:nvPr/>
        </p:nvSpPr>
        <p:spPr>
          <a:xfrm>
            <a:off x="0" y="0"/>
            <a:ext cx="12192000" cy="2908010"/>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224" name="Google Shape;224;p66"/>
          <p:cNvSpPr txBox="1">
            <a:spLocks noGrp="1"/>
          </p:cNvSpPr>
          <p:nvPr>
            <p:ph type="body" idx="1"/>
          </p:nvPr>
        </p:nvSpPr>
        <p:spPr>
          <a:xfrm>
            <a:off x="6451061" y="1523534"/>
            <a:ext cx="5278651" cy="697353"/>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66"/>
          <p:cNvSpPr txBox="1">
            <a:spLocks noGrp="1"/>
          </p:cNvSpPr>
          <p:nvPr>
            <p:ph type="body" idx="2"/>
          </p:nvPr>
        </p:nvSpPr>
        <p:spPr>
          <a:xfrm>
            <a:off x="6451061" y="905011"/>
            <a:ext cx="5278651" cy="697353"/>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6" name="Google Shape;226;p66" descr="Background pattern&#10;&#10;Description automatically generated"/>
          <p:cNvPicPr preferRelativeResize="0"/>
          <p:nvPr/>
        </p:nvPicPr>
        <p:blipFill rotWithShape="1">
          <a:blip r:embed="rId2">
            <a:alphaModFix/>
          </a:blip>
          <a:srcRect l="-4379" t="21334" r="4378" b="23493"/>
          <a:stretch/>
        </p:blipFill>
        <p:spPr>
          <a:xfrm>
            <a:off x="6913349" y="2908010"/>
            <a:ext cx="5278651" cy="3949990"/>
          </a:xfrm>
          <a:prstGeom prst="rect">
            <a:avLst/>
          </a:prstGeom>
          <a:noFill/>
          <a:ln>
            <a:noFill/>
          </a:ln>
        </p:spPr>
      </p:pic>
      <p:pic>
        <p:nvPicPr>
          <p:cNvPr id="227" name="Google Shape;227;p66" descr="A picture containing text&#10;&#10;Description automatically generated"/>
          <p:cNvPicPr preferRelativeResize="0"/>
          <p:nvPr/>
        </p:nvPicPr>
        <p:blipFill rotWithShape="1">
          <a:blip r:embed="rId3">
            <a:alphaModFix/>
          </a:blip>
          <a:srcRect/>
          <a:stretch/>
        </p:blipFill>
        <p:spPr>
          <a:xfrm>
            <a:off x="327530" y="3210197"/>
            <a:ext cx="5491380" cy="2415057"/>
          </a:xfrm>
          <a:prstGeom prst="rect">
            <a:avLst/>
          </a:prstGeom>
          <a:noFill/>
          <a:ln>
            <a:noFill/>
          </a:ln>
        </p:spPr>
      </p:pic>
      <p:grpSp>
        <p:nvGrpSpPr>
          <p:cNvPr id="228" name="Google Shape;228;p66"/>
          <p:cNvGrpSpPr/>
          <p:nvPr/>
        </p:nvGrpSpPr>
        <p:grpSpPr>
          <a:xfrm>
            <a:off x="9456007" y="5836660"/>
            <a:ext cx="2735993" cy="679345"/>
            <a:chOff x="0" y="0"/>
            <a:chExt cx="2301694" cy="571500"/>
          </a:xfrm>
        </p:grpSpPr>
        <p:sp>
          <p:nvSpPr>
            <p:cNvPr id="229" name="Google Shape;229;p6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30" name="Google Shape;230;p66"/>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231" name="Google Shape;231;p66"/>
          <p:cNvSpPr/>
          <p:nvPr/>
        </p:nvSpPr>
        <p:spPr>
          <a:xfrm>
            <a:off x="438668" y="5956440"/>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100">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rgbClr val="595A59"/>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VER SLIDE C">
  <p:cSld name="COVER SLIDE C">
    <p:spTree>
      <p:nvGrpSpPr>
        <p:cNvPr id="1" name="Shape 232"/>
        <p:cNvGrpSpPr/>
        <p:nvPr/>
      </p:nvGrpSpPr>
      <p:grpSpPr>
        <a:xfrm>
          <a:off x="0" y="0"/>
          <a:ext cx="0" cy="0"/>
          <a:chOff x="0" y="0"/>
          <a:chExt cx="0" cy="0"/>
        </a:xfrm>
      </p:grpSpPr>
      <p:sp>
        <p:nvSpPr>
          <p:cNvPr id="233" name="Google Shape;233;p67"/>
          <p:cNvSpPr/>
          <p:nvPr/>
        </p:nvSpPr>
        <p:spPr>
          <a:xfrm>
            <a:off x="1" y="3216492"/>
            <a:ext cx="7588332" cy="2448983"/>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pic>
        <p:nvPicPr>
          <p:cNvPr id="234" name="Google Shape;234;p67" descr="A picture containing text&#10;&#10;Description automatically generated"/>
          <p:cNvPicPr preferRelativeResize="0"/>
          <p:nvPr/>
        </p:nvPicPr>
        <p:blipFill rotWithShape="1">
          <a:blip r:embed="rId2">
            <a:alphaModFix/>
          </a:blip>
          <a:srcRect/>
          <a:stretch/>
        </p:blipFill>
        <p:spPr>
          <a:xfrm>
            <a:off x="458207" y="618245"/>
            <a:ext cx="5768471" cy="2536919"/>
          </a:xfrm>
          <a:prstGeom prst="rect">
            <a:avLst/>
          </a:prstGeom>
          <a:noFill/>
          <a:ln>
            <a:noFill/>
          </a:ln>
        </p:spPr>
      </p:pic>
      <p:sp>
        <p:nvSpPr>
          <p:cNvPr id="235" name="Google Shape;235;p67"/>
          <p:cNvSpPr txBox="1">
            <a:spLocks noGrp="1"/>
          </p:cNvSpPr>
          <p:nvPr>
            <p:ph type="body" idx="1"/>
          </p:nvPr>
        </p:nvSpPr>
        <p:spPr>
          <a:xfrm>
            <a:off x="817349" y="4334105"/>
            <a:ext cx="5278651" cy="6973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5400"/>
              <a:buNone/>
              <a:defRPr sz="5400" b="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67"/>
          <p:cNvSpPr txBox="1">
            <a:spLocks noGrp="1"/>
          </p:cNvSpPr>
          <p:nvPr>
            <p:ph type="body" idx="2"/>
          </p:nvPr>
        </p:nvSpPr>
        <p:spPr>
          <a:xfrm>
            <a:off x="817349" y="3715582"/>
            <a:ext cx="5278651"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7" name="Google Shape;237;p67" descr="Background pattern&#10;&#10;Description automatically generated"/>
          <p:cNvPicPr preferRelativeResize="0"/>
          <p:nvPr/>
        </p:nvPicPr>
        <p:blipFill rotWithShape="1">
          <a:blip r:embed="rId3">
            <a:alphaModFix/>
          </a:blip>
          <a:srcRect l="-9814" t="19121" r="22818" b="-6115"/>
          <a:stretch/>
        </p:blipFill>
        <p:spPr>
          <a:xfrm>
            <a:off x="7883236" y="0"/>
            <a:ext cx="4308763" cy="5844179"/>
          </a:xfrm>
          <a:prstGeom prst="rect">
            <a:avLst/>
          </a:prstGeom>
          <a:noFill/>
          <a:ln>
            <a:noFill/>
          </a:ln>
        </p:spPr>
      </p:pic>
      <p:grpSp>
        <p:nvGrpSpPr>
          <p:cNvPr id="238" name="Google Shape;238;p67"/>
          <p:cNvGrpSpPr/>
          <p:nvPr/>
        </p:nvGrpSpPr>
        <p:grpSpPr>
          <a:xfrm>
            <a:off x="9274983" y="5918985"/>
            <a:ext cx="2735993" cy="679345"/>
            <a:chOff x="0" y="0"/>
            <a:chExt cx="2301694" cy="571500"/>
          </a:xfrm>
        </p:grpSpPr>
        <p:sp>
          <p:nvSpPr>
            <p:cNvPr id="239" name="Google Shape;239;p67"/>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240" name="Google Shape;240;p67"/>
            <p:cNvPicPr preferRelativeResize="0"/>
            <p:nvPr/>
          </p:nvPicPr>
          <p:blipFill rotWithShape="1">
            <a:blip r:embed="rId4">
              <a:alphaModFix/>
            </a:blip>
            <a:srcRect r="44449"/>
            <a:stretch/>
          </p:blipFill>
          <p:spPr>
            <a:xfrm>
              <a:off x="312965" y="96237"/>
              <a:ext cx="1675765" cy="384810"/>
            </a:xfrm>
            <a:prstGeom prst="rect">
              <a:avLst/>
            </a:prstGeom>
            <a:noFill/>
            <a:ln>
              <a:noFill/>
            </a:ln>
          </p:spPr>
        </p:pic>
      </p:grpSp>
      <p:sp>
        <p:nvSpPr>
          <p:cNvPr id="241" name="Google Shape;241;p67"/>
          <p:cNvSpPr/>
          <p:nvPr/>
        </p:nvSpPr>
        <p:spPr>
          <a:xfrm>
            <a:off x="701913" y="5958576"/>
            <a:ext cx="6589536" cy="600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100">
                <a:solidFill>
                  <a:srgbClr val="595A59"/>
                </a:solidFill>
                <a:latin typeface="Calibri"/>
                <a:ea typeface="Calibri"/>
                <a:cs typeface="Calibri"/>
                <a:sym typeface="Calibri"/>
              </a:rPr>
              <a:t>This programme has been funded with support from the European Commission. The author is solely responsible for this publication (communication)  and the Commission accepts no responsibility for any use that may be made of the   information contained therein 2020-1-UK01-KA203-079083</a:t>
            </a:r>
            <a:endParaRPr sz="1100">
              <a:solidFill>
                <a:srgbClr val="595A59"/>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verview/Content Slide">
  <p:cSld name="Overview/Content Slide">
    <p:spTree>
      <p:nvGrpSpPr>
        <p:cNvPr id="1" name="Shape 242"/>
        <p:cNvGrpSpPr/>
        <p:nvPr/>
      </p:nvGrpSpPr>
      <p:grpSpPr>
        <a:xfrm>
          <a:off x="0" y="0"/>
          <a:ext cx="0" cy="0"/>
          <a:chOff x="0" y="0"/>
          <a:chExt cx="0" cy="0"/>
        </a:xfrm>
      </p:grpSpPr>
      <p:sp>
        <p:nvSpPr>
          <p:cNvPr id="243" name="Google Shape;243;p68"/>
          <p:cNvSpPr/>
          <p:nvPr/>
        </p:nvSpPr>
        <p:spPr>
          <a:xfrm>
            <a:off x="6642832" y="99211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68"/>
          <p:cNvSpPr txBox="1">
            <a:spLocks noGrp="1"/>
          </p:cNvSpPr>
          <p:nvPr>
            <p:ph type="body" idx="1"/>
          </p:nvPr>
        </p:nvSpPr>
        <p:spPr>
          <a:xfrm>
            <a:off x="6781160" y="104930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5" name="Google Shape;245;p68"/>
          <p:cNvCxnSpPr/>
          <p:nvPr/>
        </p:nvCxnSpPr>
        <p:spPr>
          <a:xfrm>
            <a:off x="6051115" y="138208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46" name="Google Shape;246;p68"/>
          <p:cNvSpPr txBox="1">
            <a:spLocks noGrp="1"/>
          </p:cNvSpPr>
          <p:nvPr>
            <p:ph type="body" idx="2"/>
          </p:nvPr>
        </p:nvSpPr>
        <p:spPr>
          <a:xfrm>
            <a:off x="7511069" y="99211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68"/>
          <p:cNvSpPr/>
          <p:nvPr/>
        </p:nvSpPr>
        <p:spPr>
          <a:xfrm>
            <a:off x="6642832" y="206674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68"/>
          <p:cNvSpPr txBox="1">
            <a:spLocks noGrp="1"/>
          </p:cNvSpPr>
          <p:nvPr>
            <p:ph type="body" idx="3"/>
          </p:nvPr>
        </p:nvSpPr>
        <p:spPr>
          <a:xfrm>
            <a:off x="6781160" y="212393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49" name="Google Shape;249;p68"/>
          <p:cNvCxnSpPr/>
          <p:nvPr/>
        </p:nvCxnSpPr>
        <p:spPr>
          <a:xfrm>
            <a:off x="6051115" y="245671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50" name="Google Shape;250;p68"/>
          <p:cNvSpPr txBox="1">
            <a:spLocks noGrp="1"/>
          </p:cNvSpPr>
          <p:nvPr>
            <p:ph type="body" idx="4"/>
          </p:nvPr>
        </p:nvSpPr>
        <p:spPr>
          <a:xfrm>
            <a:off x="7511069" y="206674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1" name="Google Shape;251;p68"/>
          <p:cNvSpPr/>
          <p:nvPr/>
        </p:nvSpPr>
        <p:spPr>
          <a:xfrm>
            <a:off x="6642832" y="3126504"/>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2" name="Google Shape;252;p68"/>
          <p:cNvSpPr txBox="1">
            <a:spLocks noGrp="1"/>
          </p:cNvSpPr>
          <p:nvPr>
            <p:ph type="body" idx="5"/>
          </p:nvPr>
        </p:nvSpPr>
        <p:spPr>
          <a:xfrm>
            <a:off x="6781160" y="3183699"/>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3" name="Google Shape;253;p68"/>
          <p:cNvCxnSpPr/>
          <p:nvPr/>
        </p:nvCxnSpPr>
        <p:spPr>
          <a:xfrm>
            <a:off x="6051115" y="3516475"/>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54" name="Google Shape;254;p68"/>
          <p:cNvSpPr txBox="1">
            <a:spLocks noGrp="1"/>
          </p:cNvSpPr>
          <p:nvPr>
            <p:ph type="body" idx="6"/>
          </p:nvPr>
        </p:nvSpPr>
        <p:spPr>
          <a:xfrm>
            <a:off x="7511069" y="3126504"/>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5" name="Google Shape;255;p68"/>
          <p:cNvSpPr/>
          <p:nvPr/>
        </p:nvSpPr>
        <p:spPr>
          <a:xfrm>
            <a:off x="6628977" y="4184690"/>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68"/>
          <p:cNvSpPr txBox="1">
            <a:spLocks noGrp="1"/>
          </p:cNvSpPr>
          <p:nvPr>
            <p:ph type="body" idx="7"/>
          </p:nvPr>
        </p:nvSpPr>
        <p:spPr>
          <a:xfrm>
            <a:off x="6767305" y="4241885"/>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7" name="Google Shape;257;p68"/>
          <p:cNvCxnSpPr/>
          <p:nvPr/>
        </p:nvCxnSpPr>
        <p:spPr>
          <a:xfrm>
            <a:off x="6037260" y="4574661"/>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58" name="Google Shape;258;p68"/>
          <p:cNvSpPr txBox="1">
            <a:spLocks noGrp="1"/>
          </p:cNvSpPr>
          <p:nvPr>
            <p:ph type="body" idx="8"/>
          </p:nvPr>
        </p:nvSpPr>
        <p:spPr>
          <a:xfrm>
            <a:off x="7497214" y="4184690"/>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68"/>
          <p:cNvSpPr/>
          <p:nvPr/>
        </p:nvSpPr>
        <p:spPr>
          <a:xfrm>
            <a:off x="6642832" y="5261992"/>
            <a:ext cx="771474" cy="77147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68"/>
          <p:cNvSpPr txBox="1">
            <a:spLocks noGrp="1"/>
          </p:cNvSpPr>
          <p:nvPr>
            <p:ph type="body" idx="9"/>
          </p:nvPr>
        </p:nvSpPr>
        <p:spPr>
          <a:xfrm>
            <a:off x="6781160" y="5319187"/>
            <a:ext cx="511077" cy="635000"/>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000"/>
              </a:spcBef>
              <a:spcAft>
                <a:spcPts val="0"/>
              </a:spcAft>
              <a:buClr>
                <a:schemeClr val="lt1"/>
              </a:buClr>
              <a:buSzPts val="2800"/>
              <a:buNone/>
              <a:defRPr sz="2800" b="0">
                <a:solidFill>
                  <a:schemeClr val="lt1"/>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1" name="Google Shape;261;p68"/>
          <p:cNvCxnSpPr/>
          <p:nvPr/>
        </p:nvCxnSpPr>
        <p:spPr>
          <a:xfrm>
            <a:off x="6051115" y="5651963"/>
            <a:ext cx="591717" cy="0"/>
          </a:xfrm>
          <a:prstGeom prst="straightConnector1">
            <a:avLst/>
          </a:prstGeom>
          <a:noFill/>
          <a:ln w="19050" cap="flat" cmpd="sng">
            <a:solidFill>
              <a:srgbClr val="81D1C5"/>
            </a:solidFill>
            <a:prstDash val="solid"/>
            <a:miter lim="800000"/>
            <a:headEnd type="none" w="sm" len="sm"/>
            <a:tailEnd type="none" w="sm" len="sm"/>
          </a:ln>
        </p:spPr>
      </p:cxnSp>
      <p:sp>
        <p:nvSpPr>
          <p:cNvPr id="262" name="Google Shape;262;p68"/>
          <p:cNvSpPr txBox="1">
            <a:spLocks noGrp="1"/>
          </p:cNvSpPr>
          <p:nvPr>
            <p:ph type="body" idx="13"/>
          </p:nvPr>
        </p:nvSpPr>
        <p:spPr>
          <a:xfrm>
            <a:off x="7511069" y="5261992"/>
            <a:ext cx="4465067" cy="822373"/>
          </a:xfrm>
          <a:prstGeom prst="rect">
            <a:avLst/>
          </a:prstGeom>
          <a:noFill/>
          <a:ln>
            <a:noFill/>
          </a:ln>
        </p:spPr>
        <p:txBody>
          <a:bodyPr spcFirstLastPara="1" wrap="square" lIns="91425" tIns="45700" rIns="91425" bIns="45700" anchor="ctr" anchorCtr="0">
            <a:noAutofit/>
          </a:bodyPr>
          <a:lstStyle>
            <a:lvl1pPr marL="457200" lvl="0" indent="-228600" algn="l">
              <a:lnSpc>
                <a:spcPct val="90000"/>
              </a:lnSpc>
              <a:spcBef>
                <a:spcPts val="1000"/>
              </a:spcBef>
              <a:spcAft>
                <a:spcPts val="0"/>
              </a:spcAft>
              <a:buClr>
                <a:srgbClr val="595A59"/>
              </a:buClr>
              <a:buSzPts val="2200"/>
              <a:buNone/>
              <a:defRPr sz="22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63" name="Google Shape;263;p68"/>
          <p:cNvGrpSpPr/>
          <p:nvPr/>
        </p:nvGrpSpPr>
        <p:grpSpPr>
          <a:xfrm rot="-5400000">
            <a:off x="-1025447" y="4518095"/>
            <a:ext cx="3445636" cy="410479"/>
            <a:chOff x="301128" y="6151084"/>
            <a:chExt cx="3144242" cy="374574"/>
          </a:xfrm>
        </p:grpSpPr>
        <p:pic>
          <p:nvPicPr>
            <p:cNvPr id="264" name="Google Shape;264;p68"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65" name="Google Shape;265;p68"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66" name="Google Shape;266;p68"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267" name="Google Shape;267;p68"/>
          <p:cNvSpPr/>
          <p:nvPr/>
        </p:nvSpPr>
        <p:spPr>
          <a:xfrm rot="10800000" flipH="1">
            <a:off x="1286010" y="-4"/>
            <a:ext cx="480999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268" name="Google Shape;268;p68"/>
          <p:cNvSpPr txBox="1">
            <a:spLocks noGrp="1"/>
          </p:cNvSpPr>
          <p:nvPr>
            <p:ph type="body" idx="14"/>
          </p:nvPr>
        </p:nvSpPr>
        <p:spPr>
          <a:xfrm>
            <a:off x="1575582" y="1899687"/>
            <a:ext cx="4180325" cy="45464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9" name="Google Shape;269;p68"/>
          <p:cNvSpPr txBox="1">
            <a:spLocks noGrp="1"/>
          </p:cNvSpPr>
          <p:nvPr>
            <p:ph type="body" idx="15"/>
          </p:nvPr>
        </p:nvSpPr>
        <p:spPr>
          <a:xfrm>
            <a:off x="1548092" y="628636"/>
            <a:ext cx="4250272" cy="60363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slide - Purple">
  <p:cSld name="Quote slide - Purple">
    <p:spTree>
      <p:nvGrpSpPr>
        <p:cNvPr id="1" name="Shape 270"/>
        <p:cNvGrpSpPr/>
        <p:nvPr/>
      </p:nvGrpSpPr>
      <p:grpSpPr>
        <a:xfrm>
          <a:off x="0" y="0"/>
          <a:ext cx="0" cy="0"/>
          <a:chOff x="0" y="0"/>
          <a:chExt cx="0" cy="0"/>
        </a:xfrm>
      </p:grpSpPr>
      <p:sp>
        <p:nvSpPr>
          <p:cNvPr id="271" name="Google Shape;271;p69"/>
          <p:cNvSpPr/>
          <p:nvPr/>
        </p:nvSpPr>
        <p:spPr>
          <a:xfrm>
            <a:off x="241300" y="367062"/>
            <a:ext cx="11696700" cy="532253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69"/>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69"/>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69"/>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69"/>
          <p:cNvSpPr>
            <a:spLocks noGrp="1"/>
          </p:cNvSpPr>
          <p:nvPr>
            <p:ph type="pic" idx="4"/>
          </p:nvPr>
        </p:nvSpPr>
        <p:spPr>
          <a:xfrm>
            <a:off x="5957047" y="0"/>
            <a:ext cx="5395869" cy="6858001"/>
          </a:xfrm>
          <a:prstGeom prst="rect">
            <a:avLst/>
          </a:prstGeom>
          <a:noFill/>
          <a:ln>
            <a:noFill/>
          </a:ln>
        </p:spPr>
      </p:sp>
      <p:grpSp>
        <p:nvGrpSpPr>
          <p:cNvPr id="276" name="Google Shape;276;p69"/>
          <p:cNvGrpSpPr/>
          <p:nvPr/>
        </p:nvGrpSpPr>
        <p:grpSpPr>
          <a:xfrm>
            <a:off x="291189" y="6151084"/>
            <a:ext cx="3144242" cy="374574"/>
            <a:chOff x="301128" y="6151084"/>
            <a:chExt cx="3144242" cy="374574"/>
          </a:xfrm>
        </p:grpSpPr>
        <p:pic>
          <p:nvPicPr>
            <p:cNvPr id="277" name="Google Shape;277;p69"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278" name="Google Shape;278;p69"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279" name="Google Shape;279;p69"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slide - Blue">
  <p:cSld name="Quote slide - Blue">
    <p:spTree>
      <p:nvGrpSpPr>
        <p:cNvPr id="1" name="Shape 280"/>
        <p:cNvGrpSpPr/>
        <p:nvPr/>
      </p:nvGrpSpPr>
      <p:grpSpPr>
        <a:xfrm>
          <a:off x="0" y="0"/>
          <a:ext cx="0" cy="0"/>
          <a:chOff x="0" y="0"/>
          <a:chExt cx="0" cy="0"/>
        </a:xfrm>
      </p:grpSpPr>
      <p:sp>
        <p:nvSpPr>
          <p:cNvPr id="281" name="Google Shape;281;p70"/>
          <p:cNvSpPr/>
          <p:nvPr/>
        </p:nvSpPr>
        <p:spPr>
          <a:xfrm>
            <a:off x="241300" y="367062"/>
            <a:ext cx="11696700" cy="532253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70"/>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70"/>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70"/>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70"/>
          <p:cNvSpPr>
            <a:spLocks noGrp="1"/>
          </p:cNvSpPr>
          <p:nvPr>
            <p:ph type="pic" idx="4"/>
          </p:nvPr>
        </p:nvSpPr>
        <p:spPr>
          <a:xfrm>
            <a:off x="5957047" y="0"/>
            <a:ext cx="5395869" cy="6858001"/>
          </a:xfrm>
          <a:prstGeom prst="rect">
            <a:avLst/>
          </a:prstGeom>
          <a:noFill/>
          <a:ln>
            <a:noFill/>
          </a:ln>
        </p:spPr>
      </p:sp>
      <p:pic>
        <p:nvPicPr>
          <p:cNvPr id="286" name="Google Shape;286;p70" descr="A black background with white dots&#10;&#10;Description automatically generated with low confidence"/>
          <p:cNvPicPr preferRelativeResize="0"/>
          <p:nvPr/>
        </p:nvPicPr>
        <p:blipFill rotWithShape="1">
          <a:blip r:embed="rId2">
            <a:alphaModFix amt="10000"/>
          </a:blip>
          <a:srcRect t="894" r="3674" b="11294"/>
          <a:stretch/>
        </p:blipFill>
        <p:spPr>
          <a:xfrm rot="-5400000">
            <a:off x="2769567" y="-1426306"/>
            <a:ext cx="2640661" cy="4473027"/>
          </a:xfrm>
          <a:prstGeom prst="rect">
            <a:avLst/>
          </a:prstGeom>
          <a:noFill/>
          <a:ln>
            <a:noFill/>
          </a:ln>
        </p:spPr>
      </p:pic>
      <p:grpSp>
        <p:nvGrpSpPr>
          <p:cNvPr id="287" name="Google Shape;287;p70"/>
          <p:cNvGrpSpPr/>
          <p:nvPr/>
        </p:nvGrpSpPr>
        <p:grpSpPr>
          <a:xfrm>
            <a:off x="301128" y="6151084"/>
            <a:ext cx="3144242" cy="374574"/>
            <a:chOff x="301128" y="6151084"/>
            <a:chExt cx="3144242" cy="374574"/>
          </a:xfrm>
        </p:grpSpPr>
        <p:pic>
          <p:nvPicPr>
            <p:cNvPr id="288" name="Google Shape;288;p7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289" name="Google Shape;289;p7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290" name="Google Shape;290;p7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slide - Orange">
  <p:cSld name="Quote slide - Orange">
    <p:spTree>
      <p:nvGrpSpPr>
        <p:cNvPr id="1" name="Shape 291"/>
        <p:cNvGrpSpPr/>
        <p:nvPr/>
      </p:nvGrpSpPr>
      <p:grpSpPr>
        <a:xfrm>
          <a:off x="0" y="0"/>
          <a:ext cx="0" cy="0"/>
          <a:chOff x="0" y="0"/>
          <a:chExt cx="0" cy="0"/>
        </a:xfrm>
      </p:grpSpPr>
      <p:sp>
        <p:nvSpPr>
          <p:cNvPr id="292" name="Google Shape;292;p71"/>
          <p:cNvSpPr/>
          <p:nvPr/>
        </p:nvSpPr>
        <p:spPr>
          <a:xfrm>
            <a:off x="241300" y="367062"/>
            <a:ext cx="11696700" cy="532253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71"/>
          <p:cNvSpPr txBox="1">
            <a:spLocks noGrp="1"/>
          </p:cNvSpPr>
          <p:nvPr>
            <p:ph type="body" idx="1"/>
          </p:nvPr>
        </p:nvSpPr>
        <p:spPr>
          <a:xfrm>
            <a:off x="4586635" y="4512778"/>
            <a:ext cx="785328" cy="1056986"/>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4" name="Google Shape;294;p71"/>
          <p:cNvSpPr txBox="1">
            <a:spLocks noGrp="1"/>
          </p:cNvSpPr>
          <p:nvPr>
            <p:ph type="body" idx="2"/>
          </p:nvPr>
        </p:nvSpPr>
        <p:spPr>
          <a:xfrm>
            <a:off x="827512" y="810208"/>
            <a:ext cx="4369392" cy="4493975"/>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3000"/>
              <a:buNone/>
              <a:defRPr sz="3000" i="1">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71"/>
          <p:cNvSpPr txBox="1">
            <a:spLocks noGrp="1"/>
          </p:cNvSpPr>
          <p:nvPr>
            <p:ph type="body" idx="3"/>
          </p:nvPr>
        </p:nvSpPr>
        <p:spPr>
          <a:xfrm>
            <a:off x="739096" y="612890"/>
            <a:ext cx="2613204" cy="12216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9600"/>
              <a:buNone/>
              <a:defRPr sz="9600" b="1" i="0">
                <a:solidFill>
                  <a:schemeClr val="lt1"/>
                </a:solidFill>
                <a:latin typeface="Times New Roman"/>
                <a:ea typeface="Times New Roman"/>
                <a:cs typeface="Times New Roman"/>
                <a:sym typeface="Times New Roman"/>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71"/>
          <p:cNvSpPr>
            <a:spLocks noGrp="1"/>
          </p:cNvSpPr>
          <p:nvPr>
            <p:ph type="pic" idx="4"/>
          </p:nvPr>
        </p:nvSpPr>
        <p:spPr>
          <a:xfrm>
            <a:off x="5957047" y="0"/>
            <a:ext cx="5395869" cy="6858001"/>
          </a:xfrm>
          <a:prstGeom prst="rect">
            <a:avLst/>
          </a:prstGeom>
          <a:noFill/>
          <a:ln>
            <a:noFill/>
          </a:ln>
        </p:spPr>
      </p:sp>
      <p:pic>
        <p:nvPicPr>
          <p:cNvPr id="297" name="Google Shape;297;p71" descr="A black background with white dots&#10;&#10;Description automatically generated with low confidence"/>
          <p:cNvPicPr preferRelativeResize="0"/>
          <p:nvPr/>
        </p:nvPicPr>
        <p:blipFill rotWithShape="1">
          <a:blip r:embed="rId2">
            <a:alphaModFix amt="10000"/>
          </a:blip>
          <a:srcRect t="894" r="3674" b="11294"/>
          <a:stretch/>
        </p:blipFill>
        <p:spPr>
          <a:xfrm rot="-5400000">
            <a:off x="2769567" y="-1426306"/>
            <a:ext cx="2640661" cy="4473027"/>
          </a:xfrm>
          <a:prstGeom prst="rect">
            <a:avLst/>
          </a:prstGeom>
          <a:noFill/>
          <a:ln>
            <a:noFill/>
          </a:ln>
        </p:spPr>
      </p:pic>
      <p:grpSp>
        <p:nvGrpSpPr>
          <p:cNvPr id="298" name="Google Shape;298;p71"/>
          <p:cNvGrpSpPr/>
          <p:nvPr/>
        </p:nvGrpSpPr>
        <p:grpSpPr>
          <a:xfrm>
            <a:off x="301128" y="6151084"/>
            <a:ext cx="3144242" cy="374574"/>
            <a:chOff x="301128" y="6151084"/>
            <a:chExt cx="3144242" cy="374574"/>
          </a:xfrm>
        </p:grpSpPr>
        <p:pic>
          <p:nvPicPr>
            <p:cNvPr id="299" name="Google Shape;299;p7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00" name="Google Shape;300;p7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01" name="Google Shape;301;p7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hoto Slide 2">
  <p:cSld name="Photo Slide 2">
    <p:spTree>
      <p:nvGrpSpPr>
        <p:cNvPr id="1" name="Shape 302"/>
        <p:cNvGrpSpPr/>
        <p:nvPr/>
      </p:nvGrpSpPr>
      <p:grpSpPr>
        <a:xfrm>
          <a:off x="0" y="0"/>
          <a:ext cx="0" cy="0"/>
          <a:chOff x="0" y="0"/>
          <a:chExt cx="0" cy="0"/>
        </a:xfrm>
      </p:grpSpPr>
      <p:sp>
        <p:nvSpPr>
          <p:cNvPr id="303" name="Google Shape;303;p72"/>
          <p:cNvSpPr>
            <a:spLocks noGrp="1"/>
          </p:cNvSpPr>
          <p:nvPr>
            <p:ph type="pic" idx="2"/>
          </p:nvPr>
        </p:nvSpPr>
        <p:spPr>
          <a:xfrm>
            <a:off x="247651" y="1278196"/>
            <a:ext cx="11696699" cy="4699000"/>
          </a:xfrm>
          <a:prstGeom prst="rect">
            <a:avLst/>
          </a:prstGeom>
          <a:solidFill>
            <a:schemeClr val="lt1"/>
          </a:solidFill>
          <a:ln>
            <a:noFill/>
          </a:ln>
        </p:spPr>
      </p:sp>
      <p:sp>
        <p:nvSpPr>
          <p:cNvPr id="304" name="Google Shape;304;p72"/>
          <p:cNvSpPr txBox="1"/>
          <p:nvPr/>
        </p:nvSpPr>
        <p:spPr>
          <a:xfrm>
            <a:off x="7619999" y="3435786"/>
            <a:ext cx="4019670" cy="773557"/>
          </a:xfrm>
          <a:prstGeom prst="rect">
            <a:avLst/>
          </a:prstGeom>
          <a:noFill/>
          <a:ln>
            <a:noFill/>
          </a:ln>
        </p:spPr>
        <p:txBody>
          <a:bodyPr spcFirstLastPara="1" wrap="square" lIns="217425" tIns="108700" rIns="217425" bIns="108700" anchor="t" anchorCtr="0">
            <a:spAutoFit/>
          </a:bodyPr>
          <a:lstStyle/>
          <a:p>
            <a:pPr marL="0" marR="0" lvl="0" indent="0" algn="ctr" rtl="0">
              <a:lnSpc>
                <a:spcPct val="100000"/>
              </a:lnSpc>
              <a:spcBef>
                <a:spcPts val="0"/>
              </a:spcBef>
              <a:spcAft>
                <a:spcPts val="0"/>
              </a:spcAft>
              <a:buClr>
                <a:schemeClr val="lt1"/>
              </a:buClr>
              <a:buSzPts val="1800"/>
              <a:buFont typeface="Arial"/>
              <a:buNone/>
            </a:pPr>
            <a:r>
              <a:rPr lang="en-GB" sz="1800">
                <a:solidFill>
                  <a:schemeClr val="lt1"/>
                </a:solidFill>
                <a:latin typeface="Montserrat Light"/>
                <a:ea typeface="Montserrat Light"/>
                <a:cs typeface="Montserrat Light"/>
                <a:sym typeface="Montserrat Light"/>
              </a:rPr>
              <a:t>Refers to a good or service being offered by a company.</a:t>
            </a:r>
            <a:endParaRPr/>
          </a:p>
        </p:txBody>
      </p:sp>
      <p:sp>
        <p:nvSpPr>
          <p:cNvPr id="305" name="Google Shape;305;p72"/>
          <p:cNvSpPr/>
          <p:nvPr/>
        </p:nvSpPr>
        <p:spPr>
          <a:xfrm flipH="1">
            <a:off x="7277101" y="2776797"/>
            <a:ext cx="4914900" cy="14729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306" name="Google Shape;306;p72"/>
          <p:cNvSpPr txBox="1">
            <a:spLocks noGrp="1"/>
          </p:cNvSpPr>
          <p:nvPr>
            <p:ph type="body" idx="1"/>
          </p:nvPr>
        </p:nvSpPr>
        <p:spPr>
          <a:xfrm>
            <a:off x="7277100" y="2783282"/>
            <a:ext cx="4667249" cy="146644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7" name="Google Shape;307;p72"/>
          <p:cNvSpPr txBox="1">
            <a:spLocks noGrp="1"/>
          </p:cNvSpPr>
          <p:nvPr>
            <p:ph type="body" idx="3"/>
          </p:nvPr>
        </p:nvSpPr>
        <p:spPr>
          <a:xfrm>
            <a:off x="437301" y="336277"/>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08" name="Google Shape;308;p72"/>
          <p:cNvGrpSpPr/>
          <p:nvPr/>
        </p:nvGrpSpPr>
        <p:grpSpPr>
          <a:xfrm>
            <a:off x="301128" y="6151084"/>
            <a:ext cx="3144242" cy="374574"/>
            <a:chOff x="301128" y="6151084"/>
            <a:chExt cx="3144242" cy="374574"/>
          </a:xfrm>
        </p:grpSpPr>
        <p:pic>
          <p:nvPicPr>
            <p:cNvPr id="309" name="Google Shape;309;p7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10" name="Google Shape;310;p7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11" name="Google Shape;311;p7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hoto Slide 3">
  <p:cSld name="Photo Slide 3">
    <p:spTree>
      <p:nvGrpSpPr>
        <p:cNvPr id="1" name="Shape 312"/>
        <p:cNvGrpSpPr/>
        <p:nvPr/>
      </p:nvGrpSpPr>
      <p:grpSpPr>
        <a:xfrm>
          <a:off x="0" y="0"/>
          <a:ext cx="0" cy="0"/>
          <a:chOff x="0" y="0"/>
          <a:chExt cx="0" cy="0"/>
        </a:xfrm>
      </p:grpSpPr>
      <p:sp>
        <p:nvSpPr>
          <p:cNvPr id="313" name="Google Shape;313;p73"/>
          <p:cNvSpPr>
            <a:spLocks noGrp="1"/>
          </p:cNvSpPr>
          <p:nvPr>
            <p:ph type="pic" idx="2"/>
          </p:nvPr>
        </p:nvSpPr>
        <p:spPr>
          <a:xfrm>
            <a:off x="241300" y="228600"/>
            <a:ext cx="11696700" cy="5763986"/>
          </a:xfrm>
          <a:prstGeom prst="rect">
            <a:avLst/>
          </a:prstGeom>
          <a:noFill/>
          <a:ln>
            <a:noFill/>
          </a:ln>
        </p:spPr>
      </p:sp>
      <p:sp>
        <p:nvSpPr>
          <p:cNvPr id="314" name="Google Shape;314;p73"/>
          <p:cNvSpPr/>
          <p:nvPr/>
        </p:nvSpPr>
        <p:spPr>
          <a:xfrm>
            <a:off x="6197600" y="985864"/>
            <a:ext cx="5994400" cy="24257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73"/>
          <p:cNvSpPr txBox="1"/>
          <p:nvPr/>
        </p:nvSpPr>
        <p:spPr>
          <a:xfrm>
            <a:off x="6637283" y="-80404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73"/>
          <p:cNvSpPr txBox="1">
            <a:spLocks noGrp="1"/>
          </p:cNvSpPr>
          <p:nvPr>
            <p:ph type="body" idx="1"/>
          </p:nvPr>
        </p:nvSpPr>
        <p:spPr>
          <a:xfrm>
            <a:off x="6420495" y="1328734"/>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7" name="Google Shape;317;p73"/>
          <p:cNvSpPr txBox="1">
            <a:spLocks noGrp="1"/>
          </p:cNvSpPr>
          <p:nvPr>
            <p:ph type="body" idx="3"/>
          </p:nvPr>
        </p:nvSpPr>
        <p:spPr>
          <a:xfrm>
            <a:off x="6420495" y="2346524"/>
            <a:ext cx="5029134" cy="85156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18" name="Google Shape;318;p73"/>
          <p:cNvGrpSpPr/>
          <p:nvPr/>
        </p:nvGrpSpPr>
        <p:grpSpPr>
          <a:xfrm>
            <a:off x="301128" y="6151084"/>
            <a:ext cx="3144242" cy="374574"/>
            <a:chOff x="301128" y="6151084"/>
            <a:chExt cx="3144242" cy="374574"/>
          </a:xfrm>
        </p:grpSpPr>
        <p:pic>
          <p:nvPicPr>
            <p:cNvPr id="319" name="Google Shape;319;p73"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20" name="Google Shape;320;p73"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21" name="Google Shape;321;p73"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xt / Photo Slide - Purple">
  <p:cSld name="Text / Photo Slide - Purple">
    <p:spTree>
      <p:nvGrpSpPr>
        <p:cNvPr id="1" name="Shape 322"/>
        <p:cNvGrpSpPr/>
        <p:nvPr/>
      </p:nvGrpSpPr>
      <p:grpSpPr>
        <a:xfrm>
          <a:off x="0" y="0"/>
          <a:ext cx="0" cy="0"/>
          <a:chOff x="0" y="0"/>
          <a:chExt cx="0" cy="0"/>
        </a:xfrm>
      </p:grpSpPr>
      <p:sp>
        <p:nvSpPr>
          <p:cNvPr id="323" name="Google Shape;323;p74"/>
          <p:cNvSpPr/>
          <p:nvPr/>
        </p:nvSpPr>
        <p:spPr>
          <a:xfrm>
            <a:off x="241300" y="0"/>
            <a:ext cx="6151000" cy="621502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p74"/>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5" name="Google Shape;325;p74"/>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74"/>
          <p:cNvSpPr>
            <a:spLocks noGrp="1"/>
          </p:cNvSpPr>
          <p:nvPr>
            <p:ph type="pic" idx="3"/>
          </p:nvPr>
        </p:nvSpPr>
        <p:spPr>
          <a:xfrm>
            <a:off x="6392300" y="228600"/>
            <a:ext cx="5564883" cy="5447571"/>
          </a:xfrm>
          <a:prstGeom prst="rect">
            <a:avLst/>
          </a:prstGeom>
          <a:solidFill>
            <a:schemeClr val="lt1"/>
          </a:solidFill>
          <a:ln>
            <a:noFill/>
          </a:ln>
        </p:spPr>
      </p:sp>
      <p:pic>
        <p:nvPicPr>
          <p:cNvPr id="327" name="Google Shape;327;p74"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328" name="Google Shape;328;p74"/>
          <p:cNvGrpSpPr/>
          <p:nvPr/>
        </p:nvGrpSpPr>
        <p:grpSpPr>
          <a:xfrm>
            <a:off x="8448790" y="6057987"/>
            <a:ext cx="3144242" cy="374574"/>
            <a:chOff x="301128" y="6151084"/>
            <a:chExt cx="3144242" cy="374574"/>
          </a:xfrm>
        </p:grpSpPr>
        <p:pic>
          <p:nvPicPr>
            <p:cNvPr id="329" name="Google Shape;329;p7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30" name="Google Shape;330;p7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31" name="Google Shape;331;p7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with Photo - Purple">
  <p:cSld name="Text Slide with Photo - Purple">
    <p:spTree>
      <p:nvGrpSpPr>
        <p:cNvPr id="1" name="Shape 33"/>
        <p:cNvGrpSpPr/>
        <p:nvPr/>
      </p:nvGrpSpPr>
      <p:grpSpPr>
        <a:xfrm>
          <a:off x="0" y="0"/>
          <a:ext cx="0" cy="0"/>
          <a:chOff x="0" y="0"/>
          <a:chExt cx="0" cy="0"/>
        </a:xfrm>
      </p:grpSpPr>
      <p:sp>
        <p:nvSpPr>
          <p:cNvPr id="34" name="Google Shape;34;p48"/>
          <p:cNvSpPr/>
          <p:nvPr/>
        </p:nvSpPr>
        <p:spPr>
          <a:xfrm rot="10800000" flipH="1">
            <a:off x="1356632" y="-2"/>
            <a:ext cx="5495430" cy="689275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35" name="Google Shape;35;p48"/>
          <p:cNvSpPr>
            <a:spLocks noGrp="1"/>
          </p:cNvSpPr>
          <p:nvPr>
            <p:ph type="pic" idx="2"/>
          </p:nvPr>
        </p:nvSpPr>
        <p:spPr>
          <a:xfrm>
            <a:off x="6852062" y="228600"/>
            <a:ext cx="5105121" cy="6362700"/>
          </a:xfrm>
          <a:prstGeom prst="rect">
            <a:avLst/>
          </a:prstGeom>
          <a:solidFill>
            <a:schemeClr val="lt1"/>
          </a:solidFill>
          <a:ln>
            <a:noFill/>
          </a:ln>
        </p:spPr>
      </p:sp>
      <p:sp>
        <p:nvSpPr>
          <p:cNvPr id="36" name="Google Shape;36;p48"/>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8"/>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8" name="Google Shape;38;p48"/>
          <p:cNvGrpSpPr/>
          <p:nvPr/>
        </p:nvGrpSpPr>
        <p:grpSpPr>
          <a:xfrm rot="-5400000">
            <a:off x="-1025447" y="4518095"/>
            <a:ext cx="3445636" cy="410479"/>
            <a:chOff x="301128" y="6151084"/>
            <a:chExt cx="3144242" cy="374574"/>
          </a:xfrm>
        </p:grpSpPr>
        <p:pic>
          <p:nvPicPr>
            <p:cNvPr id="39" name="Google Shape;39;p48"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0" name="Google Shape;40;p48"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1" name="Google Shape;41;p48"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xt / Photo Slide - Orange">
  <p:cSld name="Text / Photo Slide - Orange">
    <p:spTree>
      <p:nvGrpSpPr>
        <p:cNvPr id="1" name="Shape 332"/>
        <p:cNvGrpSpPr/>
        <p:nvPr/>
      </p:nvGrpSpPr>
      <p:grpSpPr>
        <a:xfrm>
          <a:off x="0" y="0"/>
          <a:ext cx="0" cy="0"/>
          <a:chOff x="0" y="0"/>
          <a:chExt cx="0" cy="0"/>
        </a:xfrm>
      </p:grpSpPr>
      <p:sp>
        <p:nvSpPr>
          <p:cNvPr id="333" name="Google Shape;333;p75"/>
          <p:cNvSpPr/>
          <p:nvPr/>
        </p:nvSpPr>
        <p:spPr>
          <a:xfrm>
            <a:off x="241300" y="0"/>
            <a:ext cx="6151000" cy="621502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75"/>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5" name="Google Shape;335;p75"/>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6" name="Google Shape;336;p75"/>
          <p:cNvSpPr>
            <a:spLocks noGrp="1"/>
          </p:cNvSpPr>
          <p:nvPr>
            <p:ph type="pic" idx="3"/>
          </p:nvPr>
        </p:nvSpPr>
        <p:spPr>
          <a:xfrm>
            <a:off x="6392300" y="228600"/>
            <a:ext cx="5564883" cy="5447571"/>
          </a:xfrm>
          <a:prstGeom prst="rect">
            <a:avLst/>
          </a:prstGeom>
          <a:solidFill>
            <a:schemeClr val="lt1"/>
          </a:solidFill>
          <a:ln>
            <a:noFill/>
          </a:ln>
        </p:spPr>
      </p:sp>
      <p:pic>
        <p:nvPicPr>
          <p:cNvPr id="337" name="Google Shape;337;p75"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338" name="Google Shape;338;p75"/>
          <p:cNvGrpSpPr/>
          <p:nvPr/>
        </p:nvGrpSpPr>
        <p:grpSpPr>
          <a:xfrm>
            <a:off x="8448790" y="6057987"/>
            <a:ext cx="3144242" cy="374574"/>
            <a:chOff x="301128" y="6151084"/>
            <a:chExt cx="3144242" cy="374574"/>
          </a:xfrm>
        </p:grpSpPr>
        <p:pic>
          <p:nvPicPr>
            <p:cNvPr id="339" name="Google Shape;339;p75"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40" name="Google Shape;340;p75"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41" name="Google Shape;341;p75"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eet Our Team - Purple">
  <p:cSld name="Meet Our Team - Purple">
    <p:spTree>
      <p:nvGrpSpPr>
        <p:cNvPr id="1" name="Shape 342"/>
        <p:cNvGrpSpPr/>
        <p:nvPr/>
      </p:nvGrpSpPr>
      <p:grpSpPr>
        <a:xfrm>
          <a:off x="0" y="0"/>
          <a:ext cx="0" cy="0"/>
          <a:chOff x="0" y="0"/>
          <a:chExt cx="0" cy="0"/>
        </a:xfrm>
      </p:grpSpPr>
      <p:sp>
        <p:nvSpPr>
          <p:cNvPr id="343" name="Google Shape;343;p76"/>
          <p:cNvSpPr/>
          <p:nvPr/>
        </p:nvSpPr>
        <p:spPr>
          <a:xfrm>
            <a:off x="241300" y="228600"/>
            <a:ext cx="11696700" cy="27178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76"/>
          <p:cNvSpPr>
            <a:spLocks noGrp="1"/>
          </p:cNvSpPr>
          <p:nvPr>
            <p:ph type="pic" idx="2"/>
          </p:nvPr>
        </p:nvSpPr>
        <p:spPr>
          <a:xfrm>
            <a:off x="1147385" y="2043172"/>
            <a:ext cx="1723877" cy="1723877"/>
          </a:xfrm>
          <a:prstGeom prst="ellipse">
            <a:avLst/>
          </a:prstGeom>
          <a:solidFill>
            <a:schemeClr val="lt1"/>
          </a:solidFill>
          <a:ln>
            <a:noFill/>
          </a:ln>
        </p:spPr>
      </p:sp>
      <p:sp>
        <p:nvSpPr>
          <p:cNvPr id="345" name="Google Shape;345;p76"/>
          <p:cNvSpPr>
            <a:spLocks noGrp="1"/>
          </p:cNvSpPr>
          <p:nvPr>
            <p:ph type="pic" idx="3"/>
          </p:nvPr>
        </p:nvSpPr>
        <p:spPr>
          <a:xfrm>
            <a:off x="3886593" y="2052565"/>
            <a:ext cx="1723877" cy="1723877"/>
          </a:xfrm>
          <a:prstGeom prst="ellipse">
            <a:avLst/>
          </a:prstGeom>
          <a:solidFill>
            <a:schemeClr val="lt1"/>
          </a:solidFill>
          <a:ln>
            <a:noFill/>
          </a:ln>
        </p:spPr>
      </p:sp>
      <p:sp>
        <p:nvSpPr>
          <p:cNvPr id="346" name="Google Shape;346;p76"/>
          <p:cNvSpPr>
            <a:spLocks noGrp="1"/>
          </p:cNvSpPr>
          <p:nvPr>
            <p:ph type="pic" idx="4"/>
          </p:nvPr>
        </p:nvSpPr>
        <p:spPr>
          <a:xfrm>
            <a:off x="6581530" y="2048263"/>
            <a:ext cx="1723877" cy="1723877"/>
          </a:xfrm>
          <a:prstGeom prst="ellipse">
            <a:avLst/>
          </a:prstGeom>
          <a:solidFill>
            <a:schemeClr val="lt1"/>
          </a:solidFill>
          <a:ln>
            <a:noFill/>
          </a:ln>
        </p:spPr>
      </p:sp>
      <p:sp>
        <p:nvSpPr>
          <p:cNvPr id="347" name="Google Shape;347;p76"/>
          <p:cNvSpPr>
            <a:spLocks noGrp="1"/>
          </p:cNvSpPr>
          <p:nvPr>
            <p:ph type="pic" idx="5"/>
          </p:nvPr>
        </p:nvSpPr>
        <p:spPr>
          <a:xfrm>
            <a:off x="9320738" y="2057654"/>
            <a:ext cx="1723877" cy="1723877"/>
          </a:xfrm>
          <a:prstGeom prst="ellipse">
            <a:avLst/>
          </a:prstGeom>
          <a:solidFill>
            <a:schemeClr val="lt1"/>
          </a:solidFill>
          <a:ln>
            <a:noFill/>
          </a:ln>
        </p:spPr>
      </p:sp>
      <p:sp>
        <p:nvSpPr>
          <p:cNvPr id="348" name="Google Shape;348;p76"/>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9" name="Google Shape;349;p76"/>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76"/>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76"/>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2" name="Google Shape;352;p76"/>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76"/>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76"/>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76"/>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6" name="Google Shape;356;p76"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357" name="Google Shape;357;p76"/>
          <p:cNvGrpSpPr/>
          <p:nvPr/>
        </p:nvGrpSpPr>
        <p:grpSpPr>
          <a:xfrm>
            <a:off x="4480947" y="6257070"/>
            <a:ext cx="3144242" cy="374574"/>
            <a:chOff x="301128" y="6151084"/>
            <a:chExt cx="3144242" cy="374574"/>
          </a:xfrm>
        </p:grpSpPr>
        <p:pic>
          <p:nvPicPr>
            <p:cNvPr id="358" name="Google Shape;358;p7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59" name="Google Shape;359;p7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60" name="Google Shape;360;p7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361" name="Google Shape;361;p76"/>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eet Our Team - Orange">
  <p:cSld name="Meet Our Team - Orange">
    <p:spTree>
      <p:nvGrpSpPr>
        <p:cNvPr id="1" name="Shape 362"/>
        <p:cNvGrpSpPr/>
        <p:nvPr/>
      </p:nvGrpSpPr>
      <p:grpSpPr>
        <a:xfrm>
          <a:off x="0" y="0"/>
          <a:ext cx="0" cy="0"/>
          <a:chOff x="0" y="0"/>
          <a:chExt cx="0" cy="0"/>
        </a:xfrm>
      </p:grpSpPr>
      <p:sp>
        <p:nvSpPr>
          <p:cNvPr id="363" name="Google Shape;363;p77"/>
          <p:cNvSpPr/>
          <p:nvPr/>
        </p:nvSpPr>
        <p:spPr>
          <a:xfrm>
            <a:off x="241300" y="228600"/>
            <a:ext cx="11696700" cy="2717800"/>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77"/>
          <p:cNvSpPr>
            <a:spLocks noGrp="1"/>
          </p:cNvSpPr>
          <p:nvPr>
            <p:ph type="pic" idx="2"/>
          </p:nvPr>
        </p:nvSpPr>
        <p:spPr>
          <a:xfrm>
            <a:off x="1147385" y="2043172"/>
            <a:ext cx="1723877" cy="1723877"/>
          </a:xfrm>
          <a:prstGeom prst="ellipse">
            <a:avLst/>
          </a:prstGeom>
          <a:solidFill>
            <a:schemeClr val="lt1"/>
          </a:solidFill>
          <a:ln>
            <a:noFill/>
          </a:ln>
        </p:spPr>
      </p:sp>
      <p:sp>
        <p:nvSpPr>
          <p:cNvPr id="365" name="Google Shape;365;p77"/>
          <p:cNvSpPr>
            <a:spLocks noGrp="1"/>
          </p:cNvSpPr>
          <p:nvPr>
            <p:ph type="pic" idx="3"/>
          </p:nvPr>
        </p:nvSpPr>
        <p:spPr>
          <a:xfrm>
            <a:off x="3886593" y="2052565"/>
            <a:ext cx="1723877" cy="1723877"/>
          </a:xfrm>
          <a:prstGeom prst="ellipse">
            <a:avLst/>
          </a:prstGeom>
          <a:solidFill>
            <a:schemeClr val="lt1"/>
          </a:solidFill>
          <a:ln>
            <a:noFill/>
          </a:ln>
        </p:spPr>
      </p:sp>
      <p:sp>
        <p:nvSpPr>
          <p:cNvPr id="366" name="Google Shape;366;p77"/>
          <p:cNvSpPr>
            <a:spLocks noGrp="1"/>
          </p:cNvSpPr>
          <p:nvPr>
            <p:ph type="pic" idx="4"/>
          </p:nvPr>
        </p:nvSpPr>
        <p:spPr>
          <a:xfrm>
            <a:off x="6581530" y="2048263"/>
            <a:ext cx="1723877" cy="1723877"/>
          </a:xfrm>
          <a:prstGeom prst="ellipse">
            <a:avLst/>
          </a:prstGeom>
          <a:solidFill>
            <a:schemeClr val="lt1"/>
          </a:solidFill>
          <a:ln>
            <a:noFill/>
          </a:ln>
        </p:spPr>
      </p:sp>
      <p:sp>
        <p:nvSpPr>
          <p:cNvPr id="367" name="Google Shape;367;p77"/>
          <p:cNvSpPr>
            <a:spLocks noGrp="1"/>
          </p:cNvSpPr>
          <p:nvPr>
            <p:ph type="pic" idx="5"/>
          </p:nvPr>
        </p:nvSpPr>
        <p:spPr>
          <a:xfrm>
            <a:off x="9320738" y="2057654"/>
            <a:ext cx="1723877" cy="1723877"/>
          </a:xfrm>
          <a:prstGeom prst="ellipse">
            <a:avLst/>
          </a:prstGeom>
          <a:solidFill>
            <a:schemeClr val="lt1"/>
          </a:solidFill>
          <a:ln>
            <a:noFill/>
          </a:ln>
        </p:spPr>
      </p:sp>
      <p:sp>
        <p:nvSpPr>
          <p:cNvPr id="368" name="Google Shape;368;p77"/>
          <p:cNvSpPr txBox="1">
            <a:spLocks noGrp="1"/>
          </p:cNvSpPr>
          <p:nvPr>
            <p:ph type="body" idx="1"/>
          </p:nvPr>
        </p:nvSpPr>
        <p:spPr>
          <a:xfrm>
            <a:off x="864405" y="4462702"/>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p77"/>
          <p:cNvSpPr txBox="1">
            <a:spLocks noGrp="1"/>
          </p:cNvSpPr>
          <p:nvPr>
            <p:ph type="body" idx="6"/>
          </p:nvPr>
        </p:nvSpPr>
        <p:spPr>
          <a:xfrm>
            <a:off x="864404" y="3931189"/>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0" name="Google Shape;370;p77"/>
          <p:cNvSpPr txBox="1">
            <a:spLocks noGrp="1"/>
          </p:cNvSpPr>
          <p:nvPr>
            <p:ph type="body" idx="7"/>
          </p:nvPr>
        </p:nvSpPr>
        <p:spPr>
          <a:xfrm>
            <a:off x="3603613" y="4480397"/>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p77"/>
          <p:cNvSpPr txBox="1">
            <a:spLocks noGrp="1"/>
          </p:cNvSpPr>
          <p:nvPr>
            <p:ph type="body" idx="8"/>
          </p:nvPr>
        </p:nvSpPr>
        <p:spPr>
          <a:xfrm>
            <a:off x="3603612" y="3948884"/>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2" name="Google Shape;372;p77"/>
          <p:cNvSpPr txBox="1">
            <a:spLocks noGrp="1"/>
          </p:cNvSpPr>
          <p:nvPr>
            <p:ph type="body" idx="9"/>
          </p:nvPr>
        </p:nvSpPr>
        <p:spPr>
          <a:xfrm>
            <a:off x="6298550" y="4450949"/>
            <a:ext cx="2289837"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77"/>
          <p:cNvSpPr txBox="1">
            <a:spLocks noGrp="1"/>
          </p:cNvSpPr>
          <p:nvPr>
            <p:ph type="body" idx="13"/>
          </p:nvPr>
        </p:nvSpPr>
        <p:spPr>
          <a:xfrm>
            <a:off x="6298549" y="3919436"/>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p77"/>
          <p:cNvSpPr txBox="1">
            <a:spLocks noGrp="1"/>
          </p:cNvSpPr>
          <p:nvPr>
            <p:ph type="body" idx="14"/>
          </p:nvPr>
        </p:nvSpPr>
        <p:spPr>
          <a:xfrm>
            <a:off x="9037758" y="4468644"/>
            <a:ext cx="2289837" cy="1237497"/>
          </a:xfrm>
          <a:prstGeom prst="rect">
            <a:avLst/>
          </a:prstGeom>
          <a:noFill/>
          <a:ln>
            <a:noFill/>
          </a:ln>
        </p:spPr>
        <p:txBody>
          <a:bodyPr spcFirstLastPara="1" wrap="square" lIns="91425" tIns="45700" rIns="91425" bIns="45700" anchor="t" anchorCtr="0">
            <a:normAutofit/>
          </a:bodyPr>
          <a:lstStyle>
            <a:lvl1pPr marL="457200" marR="0" lvl="0" indent="-228600" algn="ctr">
              <a:lnSpc>
                <a:spcPct val="90000"/>
              </a:lnSpc>
              <a:spcBef>
                <a:spcPts val="1000"/>
              </a:spcBef>
              <a:spcAft>
                <a:spcPts val="0"/>
              </a:spcAft>
              <a:buClr>
                <a:srgbClr val="595A59"/>
              </a:buClr>
              <a:buSzPts val="2400"/>
              <a:buFont typeface="Arial"/>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p77"/>
          <p:cNvSpPr txBox="1">
            <a:spLocks noGrp="1"/>
          </p:cNvSpPr>
          <p:nvPr>
            <p:ph type="body" idx="15"/>
          </p:nvPr>
        </p:nvSpPr>
        <p:spPr>
          <a:xfrm>
            <a:off x="9037757" y="3937131"/>
            <a:ext cx="2289838" cy="344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400"/>
              <a:buNone/>
              <a:defRPr sz="24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6" name="Google Shape;376;p77"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377" name="Google Shape;377;p77"/>
          <p:cNvGrpSpPr/>
          <p:nvPr/>
        </p:nvGrpSpPr>
        <p:grpSpPr>
          <a:xfrm>
            <a:off x="4480947" y="6257070"/>
            <a:ext cx="3144242" cy="374574"/>
            <a:chOff x="301128" y="6151084"/>
            <a:chExt cx="3144242" cy="374574"/>
          </a:xfrm>
        </p:grpSpPr>
        <p:pic>
          <p:nvPicPr>
            <p:cNvPr id="378" name="Google Shape;378;p77"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379" name="Google Shape;379;p77"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380" name="Google Shape;380;p77"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381" name="Google Shape;381;p77"/>
          <p:cNvSpPr txBox="1">
            <a:spLocks noGrp="1"/>
          </p:cNvSpPr>
          <p:nvPr>
            <p:ph type="body" idx="16"/>
          </p:nvPr>
        </p:nvSpPr>
        <p:spPr>
          <a:xfrm>
            <a:off x="254000" y="590455"/>
            <a:ext cx="11696700"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xt box - Solid Purple">
  <p:cSld name="Text box - Solid Purple">
    <p:spTree>
      <p:nvGrpSpPr>
        <p:cNvPr id="1" name="Shape 382"/>
        <p:cNvGrpSpPr/>
        <p:nvPr/>
      </p:nvGrpSpPr>
      <p:grpSpPr>
        <a:xfrm>
          <a:off x="0" y="0"/>
          <a:ext cx="0" cy="0"/>
          <a:chOff x="0" y="0"/>
          <a:chExt cx="0" cy="0"/>
        </a:xfrm>
      </p:grpSpPr>
      <p:sp>
        <p:nvSpPr>
          <p:cNvPr id="383" name="Google Shape;383;p78"/>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84" name="Google Shape;384;p78"/>
          <p:cNvGrpSpPr/>
          <p:nvPr/>
        </p:nvGrpSpPr>
        <p:grpSpPr>
          <a:xfrm>
            <a:off x="301128" y="6151084"/>
            <a:ext cx="3144242" cy="374574"/>
            <a:chOff x="301128" y="6151084"/>
            <a:chExt cx="3144242" cy="374574"/>
          </a:xfrm>
        </p:grpSpPr>
        <p:pic>
          <p:nvPicPr>
            <p:cNvPr id="385" name="Google Shape;385;p78"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86" name="Google Shape;386;p78"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87" name="Google Shape;387;p78"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388" name="Google Shape;388;p78"/>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78"/>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0" name="Google Shape;390;p78"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xt box - Solid Blue">
  <p:cSld name="Text box - Solid Blue">
    <p:spTree>
      <p:nvGrpSpPr>
        <p:cNvPr id="1" name="Shape 391"/>
        <p:cNvGrpSpPr/>
        <p:nvPr/>
      </p:nvGrpSpPr>
      <p:grpSpPr>
        <a:xfrm>
          <a:off x="0" y="0"/>
          <a:ext cx="0" cy="0"/>
          <a:chOff x="0" y="0"/>
          <a:chExt cx="0" cy="0"/>
        </a:xfrm>
      </p:grpSpPr>
      <p:sp>
        <p:nvSpPr>
          <p:cNvPr id="392" name="Google Shape;392;p79"/>
          <p:cNvSpPr/>
          <p:nvPr/>
        </p:nvSpPr>
        <p:spPr>
          <a:xfrm>
            <a:off x="241300" y="228600"/>
            <a:ext cx="11696700" cy="5695317"/>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79"/>
          <p:cNvSpPr txBox="1">
            <a:spLocks noGrp="1"/>
          </p:cNvSpPr>
          <p:nvPr>
            <p:ph type="body" idx="1"/>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4" name="Google Shape;394;p79"/>
          <p:cNvSpPr txBox="1">
            <a:spLocks noGrp="1"/>
          </p:cNvSpPr>
          <p:nvPr>
            <p:ph type="body" idx="2"/>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95" name="Google Shape;395;p79"/>
          <p:cNvGrpSpPr/>
          <p:nvPr/>
        </p:nvGrpSpPr>
        <p:grpSpPr>
          <a:xfrm>
            <a:off x="301128" y="6151084"/>
            <a:ext cx="3144242" cy="374574"/>
            <a:chOff x="301128" y="6151084"/>
            <a:chExt cx="3144242" cy="374574"/>
          </a:xfrm>
        </p:grpSpPr>
        <p:pic>
          <p:nvPicPr>
            <p:cNvPr id="396" name="Google Shape;396;p79"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397" name="Google Shape;397;p79"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398" name="Google Shape;398;p79"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399" name="Google Shape;399;p79"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xt box - Solid Orange">
  <p:cSld name="Text box - Solid Orange">
    <p:spTree>
      <p:nvGrpSpPr>
        <p:cNvPr id="1" name="Shape 400"/>
        <p:cNvGrpSpPr/>
        <p:nvPr/>
      </p:nvGrpSpPr>
      <p:grpSpPr>
        <a:xfrm>
          <a:off x="0" y="0"/>
          <a:ext cx="0" cy="0"/>
          <a:chOff x="0" y="0"/>
          <a:chExt cx="0" cy="0"/>
        </a:xfrm>
      </p:grpSpPr>
      <p:sp>
        <p:nvSpPr>
          <p:cNvPr id="401" name="Google Shape;401;p80"/>
          <p:cNvSpPr/>
          <p:nvPr/>
        </p:nvSpPr>
        <p:spPr>
          <a:xfrm>
            <a:off x="241300" y="228600"/>
            <a:ext cx="11696700" cy="5695317"/>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80"/>
          <p:cNvSpPr txBox="1">
            <a:spLocks noGrp="1"/>
          </p:cNvSpPr>
          <p:nvPr>
            <p:ph type="body" idx="1"/>
          </p:nvPr>
        </p:nvSpPr>
        <p:spPr>
          <a:xfrm>
            <a:off x="734714" y="1757011"/>
            <a:ext cx="10808102"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3" name="Google Shape;403;p80"/>
          <p:cNvSpPr txBox="1">
            <a:spLocks noGrp="1"/>
          </p:cNvSpPr>
          <p:nvPr>
            <p:ph type="body" idx="2"/>
          </p:nvPr>
        </p:nvSpPr>
        <p:spPr>
          <a:xfrm>
            <a:off x="734714" y="642972"/>
            <a:ext cx="10808102"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04" name="Google Shape;404;p80"/>
          <p:cNvGrpSpPr/>
          <p:nvPr/>
        </p:nvGrpSpPr>
        <p:grpSpPr>
          <a:xfrm>
            <a:off x="301128" y="6151084"/>
            <a:ext cx="3144242" cy="374574"/>
            <a:chOff x="301128" y="6151084"/>
            <a:chExt cx="3144242" cy="374574"/>
          </a:xfrm>
        </p:grpSpPr>
        <p:pic>
          <p:nvPicPr>
            <p:cNvPr id="405" name="Google Shape;405;p80"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06" name="Google Shape;406;p80"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07" name="Google Shape;407;p80"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
        <p:nvSpPr>
          <p:cNvPr id="408" name="Google Shape;408;p80"/>
          <p:cNvSpPr/>
          <p:nvPr/>
        </p:nvSpPr>
        <p:spPr>
          <a:xfrm>
            <a:off x="241300" y="228600"/>
            <a:ext cx="11696700" cy="569531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80"/>
          <p:cNvSpPr txBox="1">
            <a:spLocks noGrp="1"/>
          </p:cNvSpPr>
          <p:nvPr>
            <p:ph type="body" idx="3"/>
          </p:nvPr>
        </p:nvSpPr>
        <p:spPr>
          <a:xfrm>
            <a:off x="734714" y="1757011"/>
            <a:ext cx="9862529"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80"/>
          <p:cNvSpPr txBox="1">
            <a:spLocks noGrp="1"/>
          </p:cNvSpPr>
          <p:nvPr>
            <p:ph type="body" idx="4"/>
          </p:nvPr>
        </p:nvSpPr>
        <p:spPr>
          <a:xfrm>
            <a:off x="734714" y="642972"/>
            <a:ext cx="986252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11" name="Google Shape;411;p80"/>
          <p:cNvGrpSpPr/>
          <p:nvPr/>
        </p:nvGrpSpPr>
        <p:grpSpPr>
          <a:xfrm>
            <a:off x="301128" y="6151084"/>
            <a:ext cx="3144242" cy="374574"/>
            <a:chOff x="301128" y="6151084"/>
            <a:chExt cx="3144242" cy="374574"/>
          </a:xfrm>
        </p:grpSpPr>
        <p:pic>
          <p:nvPicPr>
            <p:cNvPr id="412" name="Google Shape;412;p80"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13" name="Google Shape;413;p80"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14" name="Google Shape;414;p80"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415" name="Google Shape;415;p80" descr="A black and white striped pattern&#10;&#10;Description automatically generated with medium confidence"/>
          <p:cNvPicPr preferRelativeResize="0"/>
          <p:nvPr/>
        </p:nvPicPr>
        <p:blipFill rotWithShape="1">
          <a:blip r:embed="rId3">
            <a:alphaModFix/>
          </a:blip>
          <a:srcRect l="-82519" t="12958" r="82519" b="27582"/>
          <a:stretch/>
        </p:blipFill>
        <p:spPr>
          <a:xfrm>
            <a:off x="4811297" y="1227"/>
            <a:ext cx="7348110" cy="592269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416"/>
        <p:cNvGrpSpPr/>
        <p:nvPr/>
      </p:nvGrpSpPr>
      <p:grpSpPr>
        <a:xfrm>
          <a:off x="0" y="0"/>
          <a:ext cx="0" cy="0"/>
          <a:chOff x="0" y="0"/>
          <a:chExt cx="0" cy="0"/>
        </a:xfrm>
      </p:grpSpPr>
      <p:sp>
        <p:nvSpPr>
          <p:cNvPr id="417" name="Google Shape;417;p81"/>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81"/>
          <p:cNvSpPr txBox="1">
            <a:spLocks noGrp="1"/>
          </p:cNvSpPr>
          <p:nvPr>
            <p:ph type="body" idx="1"/>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19" name="Google Shape;419;p81"/>
          <p:cNvPicPr preferRelativeResize="0"/>
          <p:nvPr/>
        </p:nvPicPr>
        <p:blipFill rotWithShape="1">
          <a:blip r:embed="rId2">
            <a:alphaModFix/>
          </a:blip>
          <a:srcRect l="-18315" t="15976" r="29196" b="11083"/>
          <a:stretch/>
        </p:blipFill>
        <p:spPr>
          <a:xfrm>
            <a:off x="3752900" y="1030385"/>
            <a:ext cx="8439100" cy="5375657"/>
          </a:xfrm>
          <a:prstGeom prst="rect">
            <a:avLst/>
          </a:prstGeom>
          <a:noFill/>
          <a:ln>
            <a:noFill/>
          </a:ln>
        </p:spPr>
      </p:pic>
      <p:sp>
        <p:nvSpPr>
          <p:cNvPr id="420" name="Google Shape;420;p81"/>
          <p:cNvSpPr>
            <a:spLocks noGrp="1"/>
          </p:cNvSpPr>
          <p:nvPr>
            <p:ph type="pic" idx="2"/>
          </p:nvPr>
        </p:nvSpPr>
        <p:spPr>
          <a:xfrm>
            <a:off x="7061200" y="1203325"/>
            <a:ext cx="5130800" cy="3913188"/>
          </a:xfrm>
          <a:prstGeom prst="rect">
            <a:avLst/>
          </a:prstGeom>
          <a:solidFill>
            <a:schemeClr val="lt1"/>
          </a:solidFill>
          <a:ln>
            <a:noFill/>
          </a:ln>
        </p:spPr>
      </p:sp>
      <p:sp>
        <p:nvSpPr>
          <p:cNvPr id="421" name="Google Shape;421;p81"/>
          <p:cNvSpPr txBox="1">
            <a:spLocks noGrp="1"/>
          </p:cNvSpPr>
          <p:nvPr>
            <p:ph type="body" idx="3"/>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22" name="Google Shape;422;p81"/>
          <p:cNvGrpSpPr/>
          <p:nvPr/>
        </p:nvGrpSpPr>
        <p:grpSpPr>
          <a:xfrm>
            <a:off x="389965" y="6092742"/>
            <a:ext cx="3144242" cy="374574"/>
            <a:chOff x="301128" y="6151084"/>
            <a:chExt cx="3144242" cy="374574"/>
          </a:xfrm>
        </p:grpSpPr>
        <p:pic>
          <p:nvPicPr>
            <p:cNvPr id="423" name="Google Shape;423;p8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24" name="Google Shape;424;p8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25" name="Google Shape;425;p8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426"/>
        <p:cNvGrpSpPr/>
        <p:nvPr/>
      </p:nvGrpSpPr>
      <p:grpSpPr>
        <a:xfrm>
          <a:off x="0" y="0"/>
          <a:ext cx="0" cy="0"/>
          <a:chOff x="0" y="0"/>
          <a:chExt cx="0" cy="0"/>
        </a:xfrm>
      </p:grpSpPr>
      <p:sp>
        <p:nvSpPr>
          <p:cNvPr id="427" name="Google Shape;427;p82"/>
          <p:cNvSpPr/>
          <p:nvPr/>
        </p:nvSpPr>
        <p:spPr>
          <a:xfrm>
            <a:off x="0" y="0"/>
            <a:ext cx="12192000" cy="2508049"/>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82"/>
          <p:cNvSpPr txBox="1">
            <a:spLocks noGrp="1"/>
          </p:cNvSpPr>
          <p:nvPr>
            <p:ph type="body" idx="1"/>
          </p:nvPr>
        </p:nvSpPr>
        <p:spPr>
          <a:xfrm>
            <a:off x="831350" y="2962707"/>
            <a:ext cx="5029134" cy="286490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29" name="Google Shape;429;p82"/>
          <p:cNvGrpSpPr/>
          <p:nvPr/>
        </p:nvGrpSpPr>
        <p:grpSpPr>
          <a:xfrm>
            <a:off x="2530564" y="336687"/>
            <a:ext cx="9078210" cy="5854425"/>
            <a:chOff x="3152299" y="635855"/>
            <a:chExt cx="19296834" cy="12444290"/>
          </a:xfrm>
        </p:grpSpPr>
        <p:pic>
          <p:nvPicPr>
            <p:cNvPr id="430" name="Google Shape;430;p82" descr="iPhone6_mockup_front_white.png"/>
            <p:cNvPicPr preferRelativeResize="0"/>
            <p:nvPr/>
          </p:nvPicPr>
          <p:blipFill rotWithShape="1">
            <a:blip r:embed="rId2">
              <a:alphaModFix/>
            </a:blip>
            <a:srcRect/>
            <a:stretch/>
          </p:blipFill>
          <p:spPr>
            <a:xfrm>
              <a:off x="14493359" y="635855"/>
              <a:ext cx="7955774" cy="12444290"/>
            </a:xfrm>
            <a:prstGeom prst="rect">
              <a:avLst/>
            </a:prstGeom>
            <a:noFill/>
            <a:ln>
              <a:noFill/>
            </a:ln>
          </p:spPr>
        </p:pic>
        <p:sp>
          <p:nvSpPr>
            <p:cNvPr id="431" name="Google Shape;431;p82"/>
            <p:cNvSpPr txBox="1"/>
            <p:nvPr/>
          </p:nvSpPr>
          <p:spPr>
            <a:xfrm>
              <a:off x="3152299" y="9384825"/>
              <a:ext cx="226215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2"/>
                  </a:solidFill>
                  <a:latin typeface="Montserrat"/>
                  <a:ea typeface="Montserrat"/>
                  <a:cs typeface="Montserrat"/>
                  <a:sym typeface="Montserrat"/>
                </a:rPr>
                <a:t>Title One</a:t>
              </a:r>
              <a:endParaRPr/>
            </a:p>
          </p:txBody>
        </p:sp>
        <p:sp>
          <p:nvSpPr>
            <p:cNvPr id="432" name="Google Shape;432;p82"/>
            <p:cNvSpPr txBox="1"/>
            <p:nvPr/>
          </p:nvSpPr>
          <p:spPr>
            <a:xfrm>
              <a:off x="9842014" y="9384825"/>
              <a:ext cx="224292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2"/>
                  </a:solidFill>
                  <a:latin typeface="Montserrat"/>
                  <a:ea typeface="Montserrat"/>
                  <a:cs typeface="Montserrat"/>
                  <a:sym typeface="Montserrat"/>
                </a:rPr>
                <a:t>Title Two</a:t>
              </a:r>
              <a:endParaRPr/>
            </a:p>
          </p:txBody>
        </p:sp>
      </p:grpSp>
      <p:sp>
        <p:nvSpPr>
          <p:cNvPr id="433" name="Google Shape;433;p82"/>
          <p:cNvSpPr>
            <a:spLocks noGrp="1"/>
          </p:cNvSpPr>
          <p:nvPr>
            <p:ph type="pic" idx="2"/>
          </p:nvPr>
        </p:nvSpPr>
        <p:spPr>
          <a:xfrm>
            <a:off x="8602116" y="1265033"/>
            <a:ext cx="2266512" cy="3978298"/>
          </a:xfrm>
          <a:prstGeom prst="rect">
            <a:avLst/>
          </a:prstGeom>
          <a:solidFill>
            <a:schemeClr val="lt1"/>
          </a:solidFill>
          <a:ln>
            <a:noFill/>
          </a:ln>
        </p:spPr>
      </p:sp>
      <p:sp>
        <p:nvSpPr>
          <p:cNvPr id="434" name="Google Shape;434;p82"/>
          <p:cNvSpPr txBox="1">
            <a:spLocks noGrp="1"/>
          </p:cNvSpPr>
          <p:nvPr>
            <p:ph type="body" idx="3"/>
          </p:nvPr>
        </p:nvSpPr>
        <p:spPr>
          <a:xfrm>
            <a:off x="918136" y="824996"/>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35" name="Google Shape;435;p82"/>
          <p:cNvGrpSpPr/>
          <p:nvPr/>
        </p:nvGrpSpPr>
        <p:grpSpPr>
          <a:xfrm>
            <a:off x="389965" y="6092742"/>
            <a:ext cx="3144242" cy="374574"/>
            <a:chOff x="301128" y="6151084"/>
            <a:chExt cx="3144242" cy="374574"/>
          </a:xfrm>
        </p:grpSpPr>
        <p:pic>
          <p:nvPicPr>
            <p:cNvPr id="436" name="Google Shape;436;p8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37" name="Google Shape;437;p8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38" name="Google Shape;438;p8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ullet Slide - Green">
  <p:cSld name="Bullet Slide - Green">
    <p:spTree>
      <p:nvGrpSpPr>
        <p:cNvPr id="1" name="Shape 439"/>
        <p:cNvGrpSpPr/>
        <p:nvPr/>
      </p:nvGrpSpPr>
      <p:grpSpPr>
        <a:xfrm>
          <a:off x="0" y="0"/>
          <a:ext cx="0" cy="0"/>
          <a:chOff x="0" y="0"/>
          <a:chExt cx="0" cy="0"/>
        </a:xfrm>
      </p:grpSpPr>
      <p:sp>
        <p:nvSpPr>
          <p:cNvPr id="440" name="Google Shape;440;p83"/>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1" name="Google Shape;441;p83"/>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42" name="Google Shape;442;p83"/>
          <p:cNvCxnSpPr/>
          <p:nvPr/>
        </p:nvCxnSpPr>
        <p:spPr>
          <a:xfrm>
            <a:off x="5346936" y="-25722"/>
            <a:ext cx="0" cy="6853558"/>
          </a:xfrm>
          <a:prstGeom prst="straightConnector1">
            <a:avLst/>
          </a:prstGeom>
          <a:noFill/>
          <a:ln w="12700" cap="flat" cmpd="sng">
            <a:solidFill>
              <a:srgbClr val="79527B"/>
            </a:solidFill>
            <a:prstDash val="solid"/>
            <a:miter lim="800000"/>
            <a:headEnd type="none" w="sm" len="sm"/>
            <a:tailEnd type="none" w="sm" len="sm"/>
          </a:ln>
        </p:spPr>
      </p:cxnSp>
      <p:sp>
        <p:nvSpPr>
          <p:cNvPr id="443" name="Google Shape;443;p83"/>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4" name="Google Shape;444;p83"/>
          <p:cNvSpPr/>
          <p:nvPr/>
        </p:nvSpPr>
        <p:spPr>
          <a:xfrm>
            <a:off x="4783395" y="415207"/>
            <a:ext cx="1154422" cy="115442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45" name="Google Shape;445;p83"/>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46" name="Google Shape;446;p83"/>
          <p:cNvGrpSpPr/>
          <p:nvPr/>
        </p:nvGrpSpPr>
        <p:grpSpPr>
          <a:xfrm rot="-5400000">
            <a:off x="-1025447" y="4518095"/>
            <a:ext cx="3445636" cy="410479"/>
            <a:chOff x="301128" y="6151084"/>
            <a:chExt cx="3144242" cy="374574"/>
          </a:xfrm>
        </p:grpSpPr>
        <p:pic>
          <p:nvPicPr>
            <p:cNvPr id="447" name="Google Shape;447;p83"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48" name="Google Shape;448;p83"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49" name="Google Shape;449;p83"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ullet Slide - Blue">
  <p:cSld name="Bullet Slide - Blue">
    <p:spTree>
      <p:nvGrpSpPr>
        <p:cNvPr id="1" name="Shape 450"/>
        <p:cNvGrpSpPr/>
        <p:nvPr/>
      </p:nvGrpSpPr>
      <p:grpSpPr>
        <a:xfrm>
          <a:off x="0" y="0"/>
          <a:ext cx="0" cy="0"/>
          <a:chOff x="0" y="0"/>
          <a:chExt cx="0" cy="0"/>
        </a:xfrm>
      </p:grpSpPr>
      <p:sp>
        <p:nvSpPr>
          <p:cNvPr id="451" name="Google Shape;451;p84"/>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2" name="Google Shape;452;p84"/>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53" name="Google Shape;453;p84"/>
          <p:cNvCxnSpPr/>
          <p:nvPr/>
        </p:nvCxnSpPr>
        <p:spPr>
          <a:xfrm>
            <a:off x="5346936" y="-25722"/>
            <a:ext cx="0" cy="6853558"/>
          </a:xfrm>
          <a:prstGeom prst="straightConnector1">
            <a:avLst/>
          </a:prstGeom>
          <a:noFill/>
          <a:ln w="12700" cap="flat" cmpd="sng">
            <a:solidFill>
              <a:srgbClr val="81D1C5"/>
            </a:solidFill>
            <a:prstDash val="solid"/>
            <a:miter lim="800000"/>
            <a:headEnd type="none" w="sm" len="sm"/>
            <a:tailEnd type="none" w="sm" len="sm"/>
          </a:ln>
        </p:spPr>
      </p:cxnSp>
      <p:sp>
        <p:nvSpPr>
          <p:cNvPr id="454" name="Google Shape;454;p84"/>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1D1C5"/>
              </a:buClr>
              <a:buSzPts val="3600"/>
              <a:buNone/>
              <a:defRPr sz="3600" i="0">
                <a:solidFill>
                  <a:srgbClr val="81D1C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5" name="Google Shape;455;p84"/>
          <p:cNvSpPr/>
          <p:nvPr/>
        </p:nvSpPr>
        <p:spPr>
          <a:xfrm>
            <a:off x="4783395" y="415207"/>
            <a:ext cx="1154422" cy="115442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56" name="Google Shape;456;p84"/>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57" name="Google Shape;457;p84"/>
          <p:cNvGrpSpPr/>
          <p:nvPr/>
        </p:nvGrpSpPr>
        <p:grpSpPr>
          <a:xfrm rot="-5400000">
            <a:off x="-1025447" y="4518095"/>
            <a:ext cx="3445636" cy="410479"/>
            <a:chOff x="301128" y="6151084"/>
            <a:chExt cx="3144242" cy="374574"/>
          </a:xfrm>
        </p:grpSpPr>
        <p:pic>
          <p:nvPicPr>
            <p:cNvPr id="458" name="Google Shape;458;p84"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59" name="Google Shape;459;p84"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60" name="Google Shape;460;p84"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 Photo Slide - Blue">
  <p:cSld name="Text / Photo Slide - Blue">
    <p:spTree>
      <p:nvGrpSpPr>
        <p:cNvPr id="1" name="Shape 42"/>
        <p:cNvGrpSpPr/>
        <p:nvPr/>
      </p:nvGrpSpPr>
      <p:grpSpPr>
        <a:xfrm>
          <a:off x="0" y="0"/>
          <a:ext cx="0" cy="0"/>
          <a:chOff x="0" y="0"/>
          <a:chExt cx="0" cy="0"/>
        </a:xfrm>
      </p:grpSpPr>
      <p:sp>
        <p:nvSpPr>
          <p:cNvPr id="43" name="Google Shape;43;p49"/>
          <p:cNvSpPr/>
          <p:nvPr/>
        </p:nvSpPr>
        <p:spPr>
          <a:xfrm>
            <a:off x="241300" y="0"/>
            <a:ext cx="6151000" cy="6215028"/>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49"/>
          <p:cNvSpPr txBox="1">
            <a:spLocks noGrp="1"/>
          </p:cNvSpPr>
          <p:nvPr>
            <p:ph type="body" idx="1"/>
          </p:nvPr>
        </p:nvSpPr>
        <p:spPr>
          <a:xfrm>
            <a:off x="734715" y="1757011"/>
            <a:ext cx="4983180" cy="386770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9"/>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9"/>
          <p:cNvSpPr>
            <a:spLocks noGrp="1"/>
          </p:cNvSpPr>
          <p:nvPr>
            <p:ph type="pic" idx="3"/>
          </p:nvPr>
        </p:nvSpPr>
        <p:spPr>
          <a:xfrm>
            <a:off x="6392300" y="228600"/>
            <a:ext cx="5564883" cy="5447571"/>
          </a:xfrm>
          <a:prstGeom prst="rect">
            <a:avLst/>
          </a:prstGeom>
          <a:solidFill>
            <a:schemeClr val="lt1"/>
          </a:solidFill>
          <a:ln>
            <a:noFill/>
          </a:ln>
        </p:spPr>
      </p:sp>
      <p:pic>
        <p:nvPicPr>
          <p:cNvPr id="47" name="Google Shape;47;p49"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48" name="Google Shape;48;p49"/>
          <p:cNvGrpSpPr/>
          <p:nvPr/>
        </p:nvGrpSpPr>
        <p:grpSpPr>
          <a:xfrm>
            <a:off x="8448790" y="6057987"/>
            <a:ext cx="3144242" cy="374574"/>
            <a:chOff x="301128" y="6151084"/>
            <a:chExt cx="3144242" cy="374574"/>
          </a:xfrm>
        </p:grpSpPr>
        <p:pic>
          <p:nvPicPr>
            <p:cNvPr id="49" name="Google Shape;49;p4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0" name="Google Shape;50;p4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1" name="Google Shape;51;p4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ullet Slide - Light Green">
  <p:cSld name="Bullet Slide - Light Green">
    <p:spTree>
      <p:nvGrpSpPr>
        <p:cNvPr id="1" name="Shape 461"/>
        <p:cNvGrpSpPr/>
        <p:nvPr/>
      </p:nvGrpSpPr>
      <p:grpSpPr>
        <a:xfrm>
          <a:off x="0" y="0"/>
          <a:ext cx="0" cy="0"/>
          <a:chOff x="0" y="0"/>
          <a:chExt cx="0" cy="0"/>
        </a:xfrm>
      </p:grpSpPr>
      <p:sp>
        <p:nvSpPr>
          <p:cNvPr id="462" name="Google Shape;462;p85"/>
          <p:cNvSpPr txBox="1">
            <a:spLocks noGrp="1"/>
          </p:cNvSpPr>
          <p:nvPr>
            <p:ph type="body" idx="1"/>
          </p:nvPr>
        </p:nvSpPr>
        <p:spPr>
          <a:xfrm>
            <a:off x="6353299" y="2066544"/>
            <a:ext cx="5132263" cy="372251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EA1D76"/>
              </a:buClr>
              <a:buSzPts val="2400"/>
              <a:buFont typeface="Arial"/>
              <a:buNone/>
              <a:defRPr sz="2400">
                <a:solidFill>
                  <a:srgbClr val="595A59"/>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3" name="Google Shape;463;p85"/>
          <p:cNvSpPr txBox="1">
            <a:spLocks noGrp="1"/>
          </p:cNvSpPr>
          <p:nvPr>
            <p:ph type="body" idx="2"/>
          </p:nvPr>
        </p:nvSpPr>
        <p:spPr>
          <a:xfrm>
            <a:off x="6326940" y="708094"/>
            <a:ext cx="5158622" cy="85715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64" name="Google Shape;464;p85"/>
          <p:cNvCxnSpPr/>
          <p:nvPr/>
        </p:nvCxnSpPr>
        <p:spPr>
          <a:xfrm>
            <a:off x="5346936" y="-25722"/>
            <a:ext cx="0" cy="6853558"/>
          </a:xfrm>
          <a:prstGeom prst="straightConnector1">
            <a:avLst/>
          </a:prstGeom>
          <a:noFill/>
          <a:ln w="12700" cap="flat" cmpd="sng">
            <a:solidFill>
              <a:srgbClr val="F27954"/>
            </a:solidFill>
            <a:prstDash val="solid"/>
            <a:miter lim="800000"/>
            <a:headEnd type="none" w="sm" len="sm"/>
            <a:tailEnd type="none" w="sm" len="sm"/>
          </a:ln>
        </p:spPr>
      </p:cxnSp>
      <p:sp>
        <p:nvSpPr>
          <p:cNvPr id="465" name="Google Shape;465;p85"/>
          <p:cNvSpPr txBox="1">
            <a:spLocks noGrp="1"/>
          </p:cNvSpPr>
          <p:nvPr>
            <p:ph type="body" idx="3"/>
          </p:nvPr>
        </p:nvSpPr>
        <p:spPr>
          <a:xfrm>
            <a:off x="1103474" y="708094"/>
            <a:ext cx="3452394" cy="343396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27954"/>
              </a:buClr>
              <a:buSzPts val="3600"/>
              <a:buNone/>
              <a:defRPr sz="3600" i="0">
                <a:solidFill>
                  <a:srgbClr val="F27954"/>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6" name="Google Shape;466;p85"/>
          <p:cNvSpPr/>
          <p:nvPr/>
        </p:nvSpPr>
        <p:spPr>
          <a:xfrm>
            <a:off x="4783395" y="415207"/>
            <a:ext cx="1154422" cy="115442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67" name="Google Shape;467;p85"/>
          <p:cNvSpPr txBox="1">
            <a:spLocks noGrp="1"/>
          </p:cNvSpPr>
          <p:nvPr>
            <p:ph type="body" idx="4"/>
          </p:nvPr>
        </p:nvSpPr>
        <p:spPr>
          <a:xfrm>
            <a:off x="4783395" y="712471"/>
            <a:ext cx="1154422" cy="85715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68" name="Google Shape;468;p85"/>
          <p:cNvGrpSpPr/>
          <p:nvPr/>
        </p:nvGrpSpPr>
        <p:grpSpPr>
          <a:xfrm rot="-5400000">
            <a:off x="-1025447" y="4518095"/>
            <a:ext cx="3445636" cy="410479"/>
            <a:chOff x="301128" y="6151084"/>
            <a:chExt cx="3144242" cy="374574"/>
          </a:xfrm>
        </p:grpSpPr>
        <p:pic>
          <p:nvPicPr>
            <p:cNvPr id="469" name="Google Shape;469;p85"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470" name="Google Shape;470;p85"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471" name="Google Shape;471;p85"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ur Journey 1">
  <p:cSld name="Our Journey 1">
    <p:spTree>
      <p:nvGrpSpPr>
        <p:cNvPr id="1" name="Shape 472"/>
        <p:cNvGrpSpPr/>
        <p:nvPr/>
      </p:nvGrpSpPr>
      <p:grpSpPr>
        <a:xfrm>
          <a:off x="0" y="0"/>
          <a:ext cx="0" cy="0"/>
          <a:chOff x="0" y="0"/>
          <a:chExt cx="0" cy="0"/>
        </a:xfrm>
      </p:grpSpPr>
      <p:sp>
        <p:nvSpPr>
          <p:cNvPr id="473" name="Google Shape;473;p86"/>
          <p:cNvSpPr txBox="1"/>
          <p:nvPr/>
        </p:nvSpPr>
        <p:spPr>
          <a:xfrm>
            <a:off x="4396800" y="809464"/>
            <a:ext cx="3398400" cy="5078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700">
                <a:solidFill>
                  <a:schemeClr val="dk2"/>
                </a:solidFill>
                <a:latin typeface="Montserrat Medium"/>
                <a:ea typeface="Montserrat Medium"/>
                <a:cs typeface="Montserrat Medium"/>
                <a:sym typeface="Montserrat Medium"/>
              </a:rPr>
              <a:t>OUR TIMELINE</a:t>
            </a:r>
            <a:endParaRPr/>
          </a:p>
        </p:txBody>
      </p:sp>
      <p:cxnSp>
        <p:nvCxnSpPr>
          <p:cNvPr id="474" name="Google Shape;474;p86"/>
          <p:cNvCxnSpPr/>
          <p:nvPr/>
        </p:nvCxnSpPr>
        <p:spPr>
          <a:xfrm>
            <a:off x="2718910" y="3448776"/>
            <a:ext cx="9471503" cy="0"/>
          </a:xfrm>
          <a:prstGeom prst="straightConnector1">
            <a:avLst/>
          </a:prstGeom>
          <a:noFill/>
          <a:ln w="9525" cap="flat" cmpd="sng">
            <a:solidFill>
              <a:srgbClr val="D8D8D8"/>
            </a:solidFill>
            <a:prstDash val="solid"/>
            <a:miter lim="800000"/>
            <a:headEnd type="none" w="sm" len="sm"/>
            <a:tailEnd type="none" w="sm" len="sm"/>
          </a:ln>
        </p:spPr>
      </p:cxnSp>
      <p:sp>
        <p:nvSpPr>
          <p:cNvPr id="475" name="Google Shape;475;p86"/>
          <p:cNvSpPr/>
          <p:nvPr/>
        </p:nvSpPr>
        <p:spPr>
          <a:xfrm>
            <a:off x="2102383" y="2832249"/>
            <a:ext cx="1233055" cy="123305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76" name="Google Shape;476;p86"/>
          <p:cNvSpPr/>
          <p:nvPr/>
        </p:nvSpPr>
        <p:spPr>
          <a:xfrm>
            <a:off x="5969765" y="3362570"/>
            <a:ext cx="172412" cy="17241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77" name="Google Shape;477;p86"/>
          <p:cNvSpPr/>
          <p:nvPr/>
        </p:nvSpPr>
        <p:spPr>
          <a:xfrm>
            <a:off x="9383674" y="3362570"/>
            <a:ext cx="172412" cy="172412"/>
          </a:xfrm>
          <a:prstGeom prst="ellipse">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78" name="Google Shape;478;p86"/>
          <p:cNvSpPr/>
          <p:nvPr/>
        </p:nvSpPr>
        <p:spPr>
          <a:xfrm>
            <a:off x="4956904" y="3803693"/>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00">
                <a:solidFill>
                  <a:schemeClr val="dk2"/>
                </a:solidFill>
                <a:latin typeface="Montserrat Medium"/>
                <a:ea typeface="Montserrat Medium"/>
                <a:cs typeface="Montserrat Medium"/>
                <a:sym typeface="Montserrat Medium"/>
              </a:rPr>
              <a:t>Your Title</a:t>
            </a:r>
            <a:endParaRPr/>
          </a:p>
        </p:txBody>
      </p:sp>
      <p:sp>
        <p:nvSpPr>
          <p:cNvPr id="479" name="Google Shape;479;p86"/>
          <p:cNvSpPr/>
          <p:nvPr/>
        </p:nvSpPr>
        <p:spPr>
          <a:xfrm>
            <a:off x="8370812"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00">
                <a:solidFill>
                  <a:schemeClr val="dk2"/>
                </a:solidFill>
                <a:latin typeface="Montserrat Medium"/>
                <a:ea typeface="Montserrat Medium"/>
                <a:cs typeface="Montserrat Medium"/>
                <a:sym typeface="Montserrat Medium"/>
              </a:rPr>
              <a:t>Your Title</a:t>
            </a:r>
            <a:endParaRPr/>
          </a:p>
        </p:txBody>
      </p:sp>
      <p:sp>
        <p:nvSpPr>
          <p:cNvPr id="480" name="Google Shape;480;p86"/>
          <p:cNvSpPr txBox="1">
            <a:spLocks noGrp="1"/>
          </p:cNvSpPr>
          <p:nvPr>
            <p:ph type="body" idx="1"/>
          </p:nvPr>
        </p:nvSpPr>
        <p:spPr>
          <a:xfrm>
            <a:off x="464195" y="444299"/>
            <a:ext cx="5113283"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1" name="Google Shape;481;p86"/>
          <p:cNvSpPr txBox="1">
            <a:spLocks noGrp="1"/>
          </p:cNvSpPr>
          <p:nvPr>
            <p:ph type="body" idx="2"/>
          </p:nvPr>
        </p:nvSpPr>
        <p:spPr>
          <a:xfrm>
            <a:off x="4785825" y="422073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2" name="Google Shape;482;p86"/>
          <p:cNvSpPr txBox="1">
            <a:spLocks noGrp="1"/>
          </p:cNvSpPr>
          <p:nvPr>
            <p:ph type="body" idx="3"/>
          </p:nvPr>
        </p:nvSpPr>
        <p:spPr>
          <a:xfrm>
            <a:off x="8216766" y="1608539"/>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3" name="Google Shape;483;p86"/>
          <p:cNvSpPr txBox="1">
            <a:spLocks noGrp="1"/>
          </p:cNvSpPr>
          <p:nvPr>
            <p:ph type="body" idx="4"/>
          </p:nvPr>
        </p:nvSpPr>
        <p:spPr>
          <a:xfrm>
            <a:off x="2102383"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4" name="Google Shape;484;p86"/>
          <p:cNvSpPr txBox="1">
            <a:spLocks noGrp="1"/>
          </p:cNvSpPr>
          <p:nvPr>
            <p:ph type="body" idx="5"/>
          </p:nvPr>
        </p:nvSpPr>
        <p:spPr>
          <a:xfrm>
            <a:off x="4785825" y="2823339"/>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2000"/>
              <a:buNone/>
              <a:defRPr sz="2000" b="0"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5" name="Google Shape;485;p86"/>
          <p:cNvSpPr txBox="1">
            <a:spLocks noGrp="1"/>
          </p:cNvSpPr>
          <p:nvPr>
            <p:ph type="body" idx="6"/>
          </p:nvPr>
        </p:nvSpPr>
        <p:spPr>
          <a:xfrm>
            <a:off x="8216766" y="3843245"/>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6C0B5"/>
              </a:buClr>
              <a:buSzPts val="2000"/>
              <a:buNone/>
              <a:defRPr sz="2000" b="0" i="0">
                <a:solidFill>
                  <a:srgbClr val="76C0B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86" name="Google Shape;486;p86"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487" name="Google Shape;487;p86"/>
          <p:cNvGrpSpPr/>
          <p:nvPr/>
        </p:nvGrpSpPr>
        <p:grpSpPr>
          <a:xfrm>
            <a:off x="389965" y="6092742"/>
            <a:ext cx="3144242" cy="374574"/>
            <a:chOff x="301128" y="6151084"/>
            <a:chExt cx="3144242" cy="374574"/>
          </a:xfrm>
        </p:grpSpPr>
        <p:pic>
          <p:nvPicPr>
            <p:cNvPr id="488" name="Google Shape;488;p8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489" name="Google Shape;489;p8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490" name="Google Shape;490;p8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ur Journey 2">
  <p:cSld name="Our Journey 2">
    <p:spTree>
      <p:nvGrpSpPr>
        <p:cNvPr id="1" name="Shape 491"/>
        <p:cNvGrpSpPr/>
        <p:nvPr/>
      </p:nvGrpSpPr>
      <p:grpSpPr>
        <a:xfrm>
          <a:off x="0" y="0"/>
          <a:ext cx="0" cy="0"/>
          <a:chOff x="0" y="0"/>
          <a:chExt cx="0" cy="0"/>
        </a:xfrm>
      </p:grpSpPr>
      <p:cxnSp>
        <p:nvCxnSpPr>
          <p:cNvPr id="492" name="Google Shape;492;p87"/>
          <p:cNvCxnSpPr/>
          <p:nvPr/>
        </p:nvCxnSpPr>
        <p:spPr>
          <a:xfrm>
            <a:off x="1588" y="3448776"/>
            <a:ext cx="12188825" cy="0"/>
          </a:xfrm>
          <a:prstGeom prst="straightConnector1">
            <a:avLst/>
          </a:prstGeom>
          <a:noFill/>
          <a:ln w="9525" cap="flat" cmpd="sng">
            <a:solidFill>
              <a:srgbClr val="D8D8D8"/>
            </a:solidFill>
            <a:prstDash val="solid"/>
            <a:miter lim="800000"/>
            <a:headEnd type="none" w="sm" len="sm"/>
            <a:tailEnd type="none" w="sm" len="sm"/>
          </a:ln>
        </p:spPr>
      </p:cxnSp>
      <p:sp>
        <p:nvSpPr>
          <p:cNvPr id="493" name="Google Shape;493;p87"/>
          <p:cNvSpPr/>
          <p:nvPr/>
        </p:nvSpPr>
        <p:spPr>
          <a:xfrm>
            <a:off x="6040275" y="3362570"/>
            <a:ext cx="172412" cy="17241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94" name="Google Shape;494;p87"/>
          <p:cNvSpPr/>
          <p:nvPr/>
        </p:nvSpPr>
        <p:spPr>
          <a:xfrm>
            <a:off x="2626366" y="3362571"/>
            <a:ext cx="172412" cy="17241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95" name="Google Shape;495;p87"/>
          <p:cNvSpPr/>
          <p:nvPr/>
        </p:nvSpPr>
        <p:spPr>
          <a:xfrm>
            <a:off x="5027413" y="1818770"/>
            <a:ext cx="2198135"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900">
                <a:solidFill>
                  <a:schemeClr val="dk2"/>
                </a:solidFill>
                <a:latin typeface="Montserrat Medium"/>
                <a:ea typeface="Montserrat Medium"/>
                <a:cs typeface="Montserrat Medium"/>
                <a:sym typeface="Montserrat Medium"/>
              </a:rPr>
              <a:t>Your Title</a:t>
            </a:r>
            <a:endParaRPr/>
          </a:p>
        </p:txBody>
      </p:sp>
      <p:sp>
        <p:nvSpPr>
          <p:cNvPr id="496" name="Google Shape;496;p87"/>
          <p:cNvSpPr/>
          <p:nvPr/>
        </p:nvSpPr>
        <p:spPr>
          <a:xfrm>
            <a:off x="9393224" y="3362571"/>
            <a:ext cx="172412" cy="172412"/>
          </a:xfrm>
          <a:prstGeom prst="ellipse">
            <a:avLst/>
          </a:prstGeom>
          <a:solidFill>
            <a:srgbClr val="79527B">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497" name="Google Shape;497;p87"/>
          <p:cNvSpPr txBox="1">
            <a:spLocks noGrp="1"/>
          </p:cNvSpPr>
          <p:nvPr>
            <p:ph type="body" idx="1"/>
          </p:nvPr>
        </p:nvSpPr>
        <p:spPr>
          <a:xfrm>
            <a:off x="1459184" y="4206951"/>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8" name="Google Shape;498;p87"/>
          <p:cNvSpPr txBox="1">
            <a:spLocks noGrp="1"/>
          </p:cNvSpPr>
          <p:nvPr>
            <p:ph type="body" idx="2"/>
          </p:nvPr>
        </p:nvSpPr>
        <p:spPr>
          <a:xfrm>
            <a:off x="4890125" y="1594752"/>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9" name="Google Shape;499;p87"/>
          <p:cNvSpPr txBox="1">
            <a:spLocks noGrp="1"/>
          </p:cNvSpPr>
          <p:nvPr>
            <p:ph type="body" idx="3"/>
          </p:nvPr>
        </p:nvSpPr>
        <p:spPr>
          <a:xfrm>
            <a:off x="8223426" y="4210067"/>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0" name="Google Shape;500;p87"/>
          <p:cNvSpPr txBox="1">
            <a:spLocks noGrp="1"/>
          </p:cNvSpPr>
          <p:nvPr>
            <p:ph type="body" idx="4"/>
          </p:nvPr>
        </p:nvSpPr>
        <p:spPr>
          <a:xfrm>
            <a:off x="1459184" y="283714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1" name="Google Shape;501;p87"/>
          <p:cNvSpPr txBox="1">
            <a:spLocks noGrp="1"/>
          </p:cNvSpPr>
          <p:nvPr>
            <p:ph type="body" idx="5"/>
          </p:nvPr>
        </p:nvSpPr>
        <p:spPr>
          <a:xfrm>
            <a:off x="4890125" y="385705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2" name="Google Shape;502;p87"/>
          <p:cNvSpPr txBox="1">
            <a:spLocks noGrp="1"/>
          </p:cNvSpPr>
          <p:nvPr>
            <p:ph type="body" idx="6"/>
          </p:nvPr>
        </p:nvSpPr>
        <p:spPr>
          <a:xfrm>
            <a:off x="8223426" y="2825658"/>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03" name="Google Shape;503;p87"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04" name="Google Shape;504;p87"/>
          <p:cNvGrpSpPr/>
          <p:nvPr/>
        </p:nvGrpSpPr>
        <p:grpSpPr>
          <a:xfrm>
            <a:off x="4480947" y="6257070"/>
            <a:ext cx="3144242" cy="374574"/>
            <a:chOff x="301128" y="6151084"/>
            <a:chExt cx="3144242" cy="374574"/>
          </a:xfrm>
        </p:grpSpPr>
        <p:pic>
          <p:nvPicPr>
            <p:cNvPr id="505" name="Google Shape;505;p87"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06" name="Google Shape;506;p87"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07" name="Google Shape;507;p87"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ur Journey 3">
  <p:cSld name="Our Journey 3">
    <p:spTree>
      <p:nvGrpSpPr>
        <p:cNvPr id="1" name="Shape 508"/>
        <p:cNvGrpSpPr/>
        <p:nvPr/>
      </p:nvGrpSpPr>
      <p:grpSpPr>
        <a:xfrm>
          <a:off x="0" y="0"/>
          <a:ext cx="0" cy="0"/>
          <a:chOff x="0" y="0"/>
          <a:chExt cx="0" cy="0"/>
        </a:xfrm>
      </p:grpSpPr>
      <p:grpSp>
        <p:nvGrpSpPr>
          <p:cNvPr id="509" name="Google Shape;509;p88"/>
          <p:cNvGrpSpPr/>
          <p:nvPr/>
        </p:nvGrpSpPr>
        <p:grpSpPr>
          <a:xfrm flipH="1">
            <a:off x="-87112" y="2832249"/>
            <a:ext cx="10088030" cy="1233055"/>
            <a:chOff x="4201590" y="5664497"/>
            <a:chExt cx="20176060" cy="2466109"/>
          </a:xfrm>
        </p:grpSpPr>
        <p:cxnSp>
          <p:nvCxnSpPr>
            <p:cNvPr id="510" name="Google Shape;510;p88"/>
            <p:cNvCxnSpPr/>
            <p:nvPr/>
          </p:nvCxnSpPr>
          <p:spPr>
            <a:xfrm>
              <a:off x="5434644" y="6897551"/>
              <a:ext cx="18943006" cy="0"/>
            </a:xfrm>
            <a:prstGeom prst="straightConnector1">
              <a:avLst/>
            </a:prstGeom>
            <a:noFill/>
            <a:ln w="9525" cap="flat" cmpd="sng">
              <a:solidFill>
                <a:srgbClr val="D8D8D8"/>
              </a:solidFill>
              <a:prstDash val="solid"/>
              <a:miter lim="800000"/>
              <a:headEnd type="none" w="sm" len="sm"/>
              <a:tailEnd type="none" w="sm" len="sm"/>
            </a:ln>
          </p:spPr>
        </p:cxnSp>
        <p:sp>
          <p:nvSpPr>
            <p:cNvPr id="511" name="Google Shape;511;p88"/>
            <p:cNvSpPr/>
            <p:nvPr/>
          </p:nvSpPr>
          <p:spPr>
            <a:xfrm>
              <a:off x="4201590" y="5664497"/>
              <a:ext cx="2466109" cy="2466109"/>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512" name="Google Shape;512;p88"/>
            <p:cNvSpPr/>
            <p:nvPr/>
          </p:nvSpPr>
          <p:spPr>
            <a:xfrm>
              <a:off x="11936354" y="6725140"/>
              <a:ext cx="344824" cy="344824"/>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sp>
          <p:nvSpPr>
            <p:cNvPr id="513" name="Google Shape;513;p88"/>
            <p:cNvSpPr/>
            <p:nvPr/>
          </p:nvSpPr>
          <p:spPr>
            <a:xfrm>
              <a:off x="18764171" y="6725140"/>
              <a:ext cx="344824" cy="344824"/>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chemeClr val="lt1"/>
                </a:solidFill>
                <a:latin typeface="Calibri"/>
                <a:ea typeface="Calibri"/>
                <a:cs typeface="Calibri"/>
                <a:sym typeface="Calibri"/>
              </a:endParaRPr>
            </a:p>
          </p:txBody>
        </p:sp>
      </p:grpSp>
      <p:sp>
        <p:nvSpPr>
          <p:cNvPr id="514" name="Google Shape;514;p88"/>
          <p:cNvSpPr txBox="1">
            <a:spLocks noGrp="1"/>
          </p:cNvSpPr>
          <p:nvPr>
            <p:ph type="body" idx="1"/>
          </p:nvPr>
        </p:nvSpPr>
        <p:spPr>
          <a:xfrm>
            <a:off x="1474900" y="1617548"/>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5" name="Google Shape;515;p88"/>
          <p:cNvSpPr txBox="1">
            <a:spLocks noGrp="1"/>
          </p:cNvSpPr>
          <p:nvPr>
            <p:ph type="body" idx="2"/>
          </p:nvPr>
        </p:nvSpPr>
        <p:spPr>
          <a:xfrm>
            <a:off x="4808201" y="4232863"/>
            <a:ext cx="2506226"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6" name="Google Shape;516;p88"/>
          <p:cNvSpPr txBox="1">
            <a:spLocks noGrp="1"/>
          </p:cNvSpPr>
          <p:nvPr>
            <p:ph type="body" idx="3"/>
          </p:nvPr>
        </p:nvSpPr>
        <p:spPr>
          <a:xfrm>
            <a:off x="8767864" y="3228214"/>
            <a:ext cx="1233055" cy="441123"/>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lt1"/>
              </a:buClr>
              <a:buSzPts val="2000"/>
              <a:buNone/>
              <a:defRPr sz="20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7" name="Google Shape;517;p88"/>
          <p:cNvSpPr txBox="1">
            <a:spLocks noGrp="1"/>
          </p:cNvSpPr>
          <p:nvPr>
            <p:ph type="body" idx="4"/>
          </p:nvPr>
        </p:nvSpPr>
        <p:spPr>
          <a:xfrm>
            <a:off x="1466515" y="3842694"/>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2000"/>
              <a:buNone/>
              <a:defRPr sz="2000" b="0"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8" name="Google Shape;518;p88"/>
          <p:cNvSpPr txBox="1">
            <a:spLocks noGrp="1"/>
          </p:cNvSpPr>
          <p:nvPr>
            <p:ph type="body" idx="5"/>
          </p:nvPr>
        </p:nvSpPr>
        <p:spPr>
          <a:xfrm>
            <a:off x="4808201" y="2797420"/>
            <a:ext cx="2506226" cy="33505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2000"/>
              <a:buNone/>
              <a:defRPr sz="2000" b="0"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19" name="Google Shape;519;p88" descr="Background pattern&#10;&#10;Description automatically generated"/>
          <p:cNvPicPr preferRelativeResize="0"/>
          <p:nvPr/>
        </p:nvPicPr>
        <p:blipFill rotWithShape="1">
          <a:blip r:embed="rId2">
            <a:alphaModFix amt="48000"/>
          </a:blip>
          <a:srcRect l="-26772" t="-4018" r="-5883" b="83247"/>
          <a:stretch/>
        </p:blipFill>
        <p:spPr>
          <a:xfrm>
            <a:off x="6572759" y="5676171"/>
            <a:ext cx="5564883" cy="1181829"/>
          </a:xfrm>
          <a:prstGeom prst="rect">
            <a:avLst/>
          </a:prstGeom>
          <a:noFill/>
          <a:ln>
            <a:noFill/>
          </a:ln>
        </p:spPr>
      </p:pic>
      <p:grpSp>
        <p:nvGrpSpPr>
          <p:cNvPr id="520" name="Google Shape;520;p88"/>
          <p:cNvGrpSpPr/>
          <p:nvPr/>
        </p:nvGrpSpPr>
        <p:grpSpPr>
          <a:xfrm>
            <a:off x="8448790" y="6057987"/>
            <a:ext cx="3144242" cy="374574"/>
            <a:chOff x="301128" y="6151084"/>
            <a:chExt cx="3144242" cy="374574"/>
          </a:xfrm>
        </p:grpSpPr>
        <p:pic>
          <p:nvPicPr>
            <p:cNvPr id="521" name="Google Shape;521;p88"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22" name="Google Shape;522;p88"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23" name="Google Shape;523;p88"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 column text box">
  <p:cSld name="2 column text box">
    <p:spTree>
      <p:nvGrpSpPr>
        <p:cNvPr id="1" name="Shape 524"/>
        <p:cNvGrpSpPr/>
        <p:nvPr/>
      </p:nvGrpSpPr>
      <p:grpSpPr>
        <a:xfrm>
          <a:off x="0" y="0"/>
          <a:ext cx="0" cy="0"/>
          <a:chOff x="0" y="0"/>
          <a:chExt cx="0" cy="0"/>
        </a:xfrm>
      </p:grpSpPr>
      <p:sp>
        <p:nvSpPr>
          <p:cNvPr id="525" name="Google Shape;525;p89"/>
          <p:cNvSpPr/>
          <p:nvPr/>
        </p:nvSpPr>
        <p:spPr>
          <a:xfrm>
            <a:off x="0" y="482371"/>
            <a:ext cx="6113604" cy="2855598"/>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89"/>
          <p:cNvSpPr/>
          <p:nvPr/>
        </p:nvSpPr>
        <p:spPr>
          <a:xfrm>
            <a:off x="6113604" y="482371"/>
            <a:ext cx="6113604" cy="2855598"/>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7" name="Google Shape;527;p89"/>
          <p:cNvSpPr txBox="1">
            <a:spLocks noGrp="1"/>
          </p:cNvSpPr>
          <p:nvPr>
            <p:ph type="body" idx="1"/>
          </p:nvPr>
        </p:nvSpPr>
        <p:spPr>
          <a:xfrm>
            <a:off x="633715" y="3843119"/>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8" name="Google Shape;528;p89"/>
          <p:cNvSpPr txBox="1">
            <a:spLocks noGrp="1"/>
          </p:cNvSpPr>
          <p:nvPr>
            <p:ph type="body" idx="2"/>
          </p:nvPr>
        </p:nvSpPr>
        <p:spPr>
          <a:xfrm>
            <a:off x="633715" y="2505507"/>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9" name="Google Shape;529;p89"/>
          <p:cNvSpPr txBox="1">
            <a:spLocks noGrp="1"/>
          </p:cNvSpPr>
          <p:nvPr>
            <p:ph type="body" idx="3"/>
          </p:nvPr>
        </p:nvSpPr>
        <p:spPr>
          <a:xfrm>
            <a:off x="6420771" y="3880875"/>
            <a:ext cx="4957908" cy="168034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0" name="Google Shape;530;p89"/>
          <p:cNvSpPr txBox="1">
            <a:spLocks noGrp="1"/>
          </p:cNvSpPr>
          <p:nvPr>
            <p:ph type="body" idx="4"/>
          </p:nvPr>
        </p:nvSpPr>
        <p:spPr>
          <a:xfrm>
            <a:off x="6420771" y="2543263"/>
            <a:ext cx="4957908"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1" name="Google Shape;531;p89"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32" name="Google Shape;532;p89"/>
          <p:cNvGrpSpPr/>
          <p:nvPr/>
        </p:nvGrpSpPr>
        <p:grpSpPr>
          <a:xfrm>
            <a:off x="4480947" y="6257070"/>
            <a:ext cx="3144242" cy="374574"/>
            <a:chOff x="301128" y="6151084"/>
            <a:chExt cx="3144242" cy="374574"/>
          </a:xfrm>
        </p:grpSpPr>
        <p:pic>
          <p:nvPicPr>
            <p:cNvPr id="533" name="Google Shape;533;p8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34" name="Google Shape;534;p8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35" name="Google Shape;535;p8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lendar graph">
  <p:cSld name="Calendar graph">
    <p:spTree>
      <p:nvGrpSpPr>
        <p:cNvPr id="1" name="Shape 536"/>
        <p:cNvGrpSpPr/>
        <p:nvPr/>
      </p:nvGrpSpPr>
      <p:grpSpPr>
        <a:xfrm>
          <a:off x="0" y="0"/>
          <a:ext cx="0" cy="0"/>
          <a:chOff x="0" y="0"/>
          <a:chExt cx="0" cy="0"/>
        </a:xfrm>
      </p:grpSpPr>
      <p:grpSp>
        <p:nvGrpSpPr>
          <p:cNvPr id="537" name="Google Shape;537;p90"/>
          <p:cNvGrpSpPr/>
          <p:nvPr/>
        </p:nvGrpSpPr>
        <p:grpSpPr>
          <a:xfrm>
            <a:off x="14068" y="1619338"/>
            <a:ext cx="12165015" cy="3845400"/>
            <a:chOff x="0" y="4738255"/>
            <a:chExt cx="21169744" cy="5292436"/>
          </a:xfrm>
        </p:grpSpPr>
        <p:sp>
          <p:nvSpPr>
            <p:cNvPr id="538" name="Google Shape;538;p90"/>
            <p:cNvSpPr/>
            <p:nvPr/>
          </p:nvSpPr>
          <p:spPr>
            <a:xfrm>
              <a:off x="0" y="4738255"/>
              <a:ext cx="5292436" cy="5292436"/>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9" name="Google Shape;539;p90"/>
            <p:cNvSpPr/>
            <p:nvPr/>
          </p:nvSpPr>
          <p:spPr>
            <a:xfrm>
              <a:off x="5292436" y="4738255"/>
              <a:ext cx="5292436" cy="5292436"/>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0" name="Google Shape;540;p90"/>
            <p:cNvSpPr/>
            <p:nvPr/>
          </p:nvSpPr>
          <p:spPr>
            <a:xfrm>
              <a:off x="10584872" y="4738255"/>
              <a:ext cx="5292436" cy="5292436"/>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p90"/>
            <p:cNvSpPr/>
            <p:nvPr/>
          </p:nvSpPr>
          <p:spPr>
            <a:xfrm>
              <a:off x="15877308" y="4738255"/>
              <a:ext cx="5292436" cy="529243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42" name="Google Shape;542;p90"/>
          <p:cNvSpPr txBox="1">
            <a:spLocks noGrp="1"/>
          </p:cNvSpPr>
          <p:nvPr>
            <p:ph type="body" idx="1"/>
          </p:nvPr>
        </p:nvSpPr>
        <p:spPr>
          <a:xfrm>
            <a:off x="3055319" y="2707991"/>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3" name="Google Shape;543;p90"/>
          <p:cNvSpPr txBox="1">
            <a:spLocks noGrp="1"/>
          </p:cNvSpPr>
          <p:nvPr>
            <p:ph type="body" idx="2"/>
          </p:nvPr>
        </p:nvSpPr>
        <p:spPr>
          <a:xfrm>
            <a:off x="3059602" y="2076638"/>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4" name="Google Shape;544;p90"/>
          <p:cNvSpPr txBox="1">
            <a:spLocks noGrp="1"/>
          </p:cNvSpPr>
          <p:nvPr>
            <p:ph type="body" idx="3"/>
          </p:nvPr>
        </p:nvSpPr>
        <p:spPr>
          <a:xfrm>
            <a:off x="3083823" y="3566496"/>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5" name="Google Shape;545;p90"/>
          <p:cNvSpPr txBox="1">
            <a:spLocks noGrp="1"/>
          </p:cNvSpPr>
          <p:nvPr>
            <p:ph type="body" idx="4"/>
          </p:nvPr>
        </p:nvSpPr>
        <p:spPr>
          <a:xfrm>
            <a:off x="-403" y="2711087"/>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6" name="Google Shape;546;p90"/>
          <p:cNvSpPr txBox="1">
            <a:spLocks noGrp="1"/>
          </p:cNvSpPr>
          <p:nvPr>
            <p:ph type="body" idx="5"/>
          </p:nvPr>
        </p:nvSpPr>
        <p:spPr>
          <a:xfrm>
            <a:off x="3880" y="2079734"/>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7" name="Google Shape;547;p90"/>
          <p:cNvSpPr txBox="1">
            <a:spLocks noGrp="1"/>
          </p:cNvSpPr>
          <p:nvPr>
            <p:ph type="body" idx="6"/>
          </p:nvPr>
        </p:nvSpPr>
        <p:spPr>
          <a:xfrm>
            <a:off x="28101" y="3569592"/>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8" name="Google Shape;548;p90"/>
          <p:cNvSpPr txBox="1">
            <a:spLocks noGrp="1"/>
          </p:cNvSpPr>
          <p:nvPr>
            <p:ph type="body" idx="7"/>
          </p:nvPr>
        </p:nvSpPr>
        <p:spPr>
          <a:xfrm>
            <a:off x="9125088" y="2694676"/>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9" name="Google Shape;549;p90"/>
          <p:cNvSpPr txBox="1">
            <a:spLocks noGrp="1"/>
          </p:cNvSpPr>
          <p:nvPr>
            <p:ph type="body" idx="8"/>
          </p:nvPr>
        </p:nvSpPr>
        <p:spPr>
          <a:xfrm>
            <a:off x="9129371" y="2063323"/>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0" name="Google Shape;550;p90"/>
          <p:cNvSpPr txBox="1">
            <a:spLocks noGrp="1"/>
          </p:cNvSpPr>
          <p:nvPr>
            <p:ph type="body" idx="9"/>
          </p:nvPr>
        </p:nvSpPr>
        <p:spPr>
          <a:xfrm>
            <a:off x="9153592" y="3553181"/>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1" name="Google Shape;551;p90"/>
          <p:cNvSpPr txBox="1">
            <a:spLocks noGrp="1"/>
          </p:cNvSpPr>
          <p:nvPr>
            <p:ph type="body" idx="13"/>
          </p:nvPr>
        </p:nvSpPr>
        <p:spPr>
          <a:xfrm>
            <a:off x="6069366" y="2697772"/>
            <a:ext cx="3024340" cy="44291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2" name="Google Shape;552;p90"/>
          <p:cNvSpPr txBox="1">
            <a:spLocks noGrp="1"/>
          </p:cNvSpPr>
          <p:nvPr>
            <p:ph type="body" idx="14"/>
          </p:nvPr>
        </p:nvSpPr>
        <p:spPr>
          <a:xfrm>
            <a:off x="6073649" y="2066419"/>
            <a:ext cx="3049353"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4000"/>
              <a:buNone/>
              <a:defRPr sz="4000" b="1"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3" name="Google Shape;553;p90"/>
          <p:cNvSpPr txBox="1">
            <a:spLocks noGrp="1"/>
          </p:cNvSpPr>
          <p:nvPr>
            <p:ph type="body" idx="15"/>
          </p:nvPr>
        </p:nvSpPr>
        <p:spPr>
          <a:xfrm>
            <a:off x="6097870" y="3556277"/>
            <a:ext cx="3024340" cy="177894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4" name="Google Shape;554;p90"/>
          <p:cNvSpPr txBox="1">
            <a:spLocks noGrp="1"/>
          </p:cNvSpPr>
          <p:nvPr>
            <p:ph type="body" idx="1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55" name="Google Shape;555;p90"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56" name="Google Shape;556;p90"/>
          <p:cNvGrpSpPr/>
          <p:nvPr/>
        </p:nvGrpSpPr>
        <p:grpSpPr>
          <a:xfrm>
            <a:off x="4480947" y="6257070"/>
            <a:ext cx="3144242" cy="374574"/>
            <a:chOff x="301128" y="6151084"/>
            <a:chExt cx="3144242" cy="374574"/>
          </a:xfrm>
        </p:grpSpPr>
        <p:pic>
          <p:nvPicPr>
            <p:cNvPr id="557" name="Google Shape;557;p9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58" name="Google Shape;558;p9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59" name="Google Shape;559;p9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 point icon graph">
  <p:cSld name="3 point icon graph">
    <p:spTree>
      <p:nvGrpSpPr>
        <p:cNvPr id="1" name="Shape 560"/>
        <p:cNvGrpSpPr/>
        <p:nvPr/>
      </p:nvGrpSpPr>
      <p:grpSpPr>
        <a:xfrm>
          <a:off x="0" y="0"/>
          <a:ext cx="0" cy="0"/>
          <a:chOff x="0" y="0"/>
          <a:chExt cx="0" cy="0"/>
        </a:xfrm>
      </p:grpSpPr>
      <p:sp>
        <p:nvSpPr>
          <p:cNvPr id="561" name="Google Shape;561;p91"/>
          <p:cNvSpPr/>
          <p:nvPr/>
        </p:nvSpPr>
        <p:spPr>
          <a:xfrm>
            <a:off x="2214760" y="1397635"/>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2" name="Google Shape;562;p91"/>
          <p:cNvSpPr/>
          <p:nvPr/>
        </p:nvSpPr>
        <p:spPr>
          <a:xfrm>
            <a:off x="2257859" y="1439070"/>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3" name="Google Shape;563;p91"/>
          <p:cNvSpPr/>
          <p:nvPr/>
        </p:nvSpPr>
        <p:spPr>
          <a:xfrm>
            <a:off x="5337787" y="1443935"/>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4" name="Google Shape;564;p91"/>
          <p:cNvSpPr/>
          <p:nvPr/>
        </p:nvSpPr>
        <p:spPr>
          <a:xfrm>
            <a:off x="5379220" y="1485370"/>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5" name="Google Shape;565;p91"/>
          <p:cNvSpPr/>
          <p:nvPr/>
        </p:nvSpPr>
        <p:spPr>
          <a:xfrm>
            <a:off x="8734778" y="1450185"/>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6" name="Google Shape;566;p91"/>
          <p:cNvSpPr/>
          <p:nvPr/>
        </p:nvSpPr>
        <p:spPr>
          <a:xfrm>
            <a:off x="8781896" y="1491620"/>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67" name="Google Shape;567;p91"/>
          <p:cNvSpPr txBox="1">
            <a:spLocks noGrp="1"/>
          </p:cNvSpPr>
          <p:nvPr>
            <p:ph type="body" idx="1"/>
          </p:nvPr>
        </p:nvSpPr>
        <p:spPr>
          <a:xfrm>
            <a:off x="194565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8" name="Google Shape;568;p91"/>
          <p:cNvSpPr txBox="1">
            <a:spLocks noGrp="1"/>
          </p:cNvSpPr>
          <p:nvPr>
            <p:ph type="body" idx="2"/>
          </p:nvPr>
        </p:nvSpPr>
        <p:spPr>
          <a:xfrm>
            <a:off x="5068119"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9" name="Google Shape;569;p91"/>
          <p:cNvSpPr txBox="1">
            <a:spLocks noGrp="1"/>
          </p:cNvSpPr>
          <p:nvPr>
            <p:ph type="body" idx="3"/>
          </p:nvPr>
        </p:nvSpPr>
        <p:spPr>
          <a:xfrm>
            <a:off x="8468477" y="4003505"/>
            <a:ext cx="2061046" cy="170688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000"/>
              <a:buNone/>
              <a:defRPr sz="2000" b="0" i="0">
                <a:solidFill>
                  <a:srgbClr val="595A59"/>
                </a:solidFill>
                <a:latin typeface="Montserrat"/>
                <a:ea typeface="Montserrat"/>
                <a:cs typeface="Montserrat"/>
                <a:sym typeface="Montserrat"/>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0" name="Google Shape;570;p91"/>
          <p:cNvSpPr txBox="1">
            <a:spLocks noGrp="1"/>
          </p:cNvSpPr>
          <p:nvPr>
            <p:ph type="body" idx="4"/>
          </p:nvPr>
        </p:nvSpPr>
        <p:spPr>
          <a:xfrm>
            <a:off x="10764" y="446202"/>
            <a:ext cx="12181236" cy="66995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71" name="Google Shape;571;p91"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72" name="Google Shape;572;p91"/>
          <p:cNvGrpSpPr/>
          <p:nvPr/>
        </p:nvGrpSpPr>
        <p:grpSpPr>
          <a:xfrm>
            <a:off x="4480947" y="6257070"/>
            <a:ext cx="3144242" cy="374574"/>
            <a:chOff x="301128" y="6151084"/>
            <a:chExt cx="3144242" cy="374574"/>
          </a:xfrm>
        </p:grpSpPr>
        <p:pic>
          <p:nvPicPr>
            <p:cNvPr id="573" name="Google Shape;573;p91"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74" name="Google Shape;574;p91"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75" name="Google Shape;575;p91"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 point icon graph A">
  <p:cSld name="5 point icon graph A">
    <p:spTree>
      <p:nvGrpSpPr>
        <p:cNvPr id="1" name="Shape 576"/>
        <p:cNvGrpSpPr/>
        <p:nvPr/>
      </p:nvGrpSpPr>
      <p:grpSpPr>
        <a:xfrm>
          <a:off x="0" y="0"/>
          <a:ext cx="0" cy="0"/>
          <a:chOff x="0" y="0"/>
          <a:chExt cx="0" cy="0"/>
        </a:xfrm>
      </p:grpSpPr>
      <p:sp>
        <p:nvSpPr>
          <p:cNvPr id="577" name="Google Shape;577;p92"/>
          <p:cNvSpPr/>
          <p:nvPr/>
        </p:nvSpPr>
        <p:spPr>
          <a:xfrm>
            <a:off x="3184089" y="1773769"/>
            <a:ext cx="1521426" cy="2214649"/>
          </a:xfrm>
          <a:custGeom>
            <a:avLst/>
            <a:gdLst/>
            <a:ahLst/>
            <a:cxnLst/>
            <a:rect l="l" t="t" r="r" b="b"/>
            <a:pathLst>
              <a:path w="914" h="1330" extrusionOk="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78" name="Google Shape;578;p92"/>
          <p:cNvSpPr/>
          <p:nvPr/>
        </p:nvSpPr>
        <p:spPr>
          <a:xfrm>
            <a:off x="3227188" y="1773769"/>
            <a:ext cx="1433560" cy="1433557"/>
          </a:xfrm>
          <a:custGeom>
            <a:avLst/>
            <a:gdLst/>
            <a:ahLst/>
            <a:cxnLst/>
            <a:rect l="l" t="t" r="r" b="b"/>
            <a:pathLst>
              <a:path w="473" h="473" extrusionOk="0">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91639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79" name="Google Shape;579;p92"/>
          <p:cNvSpPr/>
          <p:nvPr/>
        </p:nvSpPr>
        <p:spPr>
          <a:xfrm>
            <a:off x="5348401" y="1773769"/>
            <a:ext cx="1519759" cy="2214649"/>
          </a:xfrm>
          <a:custGeom>
            <a:avLst/>
            <a:gdLst/>
            <a:ahLst/>
            <a:cxnLst/>
            <a:rect l="l" t="t" r="r" b="b"/>
            <a:pathLst>
              <a:path w="913" h="1330" extrusionOk="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0" name="Google Shape;580;p92"/>
          <p:cNvSpPr/>
          <p:nvPr/>
        </p:nvSpPr>
        <p:spPr>
          <a:xfrm>
            <a:off x="5389834" y="1773769"/>
            <a:ext cx="1433560" cy="1433557"/>
          </a:xfrm>
          <a:custGeom>
            <a:avLst/>
            <a:gdLst/>
            <a:ahLst/>
            <a:cxnLst/>
            <a:rect l="l" t="t" r="r" b="b"/>
            <a:pathLst>
              <a:path w="473" h="473" extrusionOk="0">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6C0B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1" name="Google Shape;581;p92"/>
          <p:cNvSpPr/>
          <p:nvPr/>
        </p:nvSpPr>
        <p:spPr>
          <a:xfrm>
            <a:off x="1019776" y="1773769"/>
            <a:ext cx="1521426" cy="2214649"/>
          </a:xfrm>
          <a:custGeom>
            <a:avLst/>
            <a:gdLst/>
            <a:ahLst/>
            <a:cxnLst/>
            <a:rect l="l" t="t" r="r" b="b"/>
            <a:pathLst>
              <a:path w="914" h="1330" extrusionOk="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2" name="Google Shape;582;p92"/>
          <p:cNvSpPr/>
          <p:nvPr/>
        </p:nvSpPr>
        <p:spPr>
          <a:xfrm>
            <a:off x="1066895" y="1773769"/>
            <a:ext cx="1430522" cy="1433557"/>
          </a:xfrm>
          <a:custGeom>
            <a:avLst/>
            <a:gdLst/>
            <a:ahLst/>
            <a:cxnLst/>
            <a:rect l="l" t="t" r="r" b="b"/>
            <a:pathLst>
              <a:path w="472" h="473" extrusionOk="0">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3" name="Google Shape;583;p92"/>
          <p:cNvSpPr/>
          <p:nvPr/>
        </p:nvSpPr>
        <p:spPr>
          <a:xfrm>
            <a:off x="9675359" y="1773769"/>
            <a:ext cx="1518092" cy="2214649"/>
          </a:xfrm>
          <a:custGeom>
            <a:avLst/>
            <a:gdLst/>
            <a:ahLst/>
            <a:cxnLst/>
            <a:rect l="l" t="t" r="r" b="b"/>
            <a:pathLst>
              <a:path w="912" h="1330" extrusionOk="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4" name="Google Shape;584;p92"/>
          <p:cNvSpPr/>
          <p:nvPr/>
        </p:nvSpPr>
        <p:spPr>
          <a:xfrm>
            <a:off x="7511047" y="1773769"/>
            <a:ext cx="1521426" cy="2214649"/>
          </a:xfrm>
          <a:custGeom>
            <a:avLst/>
            <a:gdLst/>
            <a:ahLst/>
            <a:cxnLst/>
            <a:rect l="l" t="t" r="r" b="b"/>
            <a:pathLst>
              <a:path w="914" h="1330" extrusionOk="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5" name="Google Shape;585;p92"/>
          <p:cNvSpPr/>
          <p:nvPr/>
        </p:nvSpPr>
        <p:spPr>
          <a:xfrm>
            <a:off x="7558165"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86" name="Google Shape;586;p92"/>
          <p:cNvSpPr txBox="1">
            <a:spLocks noGrp="1"/>
          </p:cNvSpPr>
          <p:nvPr>
            <p:ph type="body" idx="1"/>
          </p:nvPr>
        </p:nvSpPr>
        <p:spPr>
          <a:xfrm>
            <a:off x="74897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7" name="Google Shape;587;p92"/>
          <p:cNvSpPr txBox="1">
            <a:spLocks noGrp="1"/>
          </p:cNvSpPr>
          <p:nvPr>
            <p:ph type="body" idx="2"/>
          </p:nvPr>
        </p:nvSpPr>
        <p:spPr>
          <a:xfrm>
            <a:off x="291498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8" name="Google Shape;588;p92"/>
          <p:cNvSpPr txBox="1">
            <a:spLocks noGrp="1"/>
          </p:cNvSpPr>
          <p:nvPr>
            <p:ph type="body" idx="3"/>
          </p:nvPr>
        </p:nvSpPr>
        <p:spPr>
          <a:xfrm>
            <a:off x="5078733"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9" name="Google Shape;589;p92"/>
          <p:cNvSpPr txBox="1">
            <a:spLocks noGrp="1"/>
          </p:cNvSpPr>
          <p:nvPr>
            <p:ph type="body" idx="4"/>
          </p:nvPr>
        </p:nvSpPr>
        <p:spPr>
          <a:xfrm>
            <a:off x="7244746"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0" name="Google Shape;590;p92"/>
          <p:cNvSpPr txBox="1">
            <a:spLocks noGrp="1"/>
          </p:cNvSpPr>
          <p:nvPr>
            <p:ph type="body" idx="5"/>
          </p:nvPr>
        </p:nvSpPr>
        <p:spPr>
          <a:xfrm>
            <a:off x="9399324" y="4353360"/>
            <a:ext cx="2061046" cy="1442322"/>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1" name="Google Shape;591;p92"/>
          <p:cNvSpPr/>
          <p:nvPr/>
        </p:nvSpPr>
        <p:spPr>
          <a:xfrm>
            <a:off x="9714586" y="1773769"/>
            <a:ext cx="1430522" cy="1433557"/>
          </a:xfrm>
          <a:custGeom>
            <a:avLst/>
            <a:gdLst/>
            <a:ahLst/>
            <a:cxnLst/>
            <a:rect l="l" t="t" r="r" b="b"/>
            <a:pathLst>
              <a:path w="472" h="473" extrusionOk="0">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u="none" strike="noStrike">
              <a:solidFill>
                <a:schemeClr val="dk1"/>
              </a:solidFill>
              <a:latin typeface="Lato"/>
              <a:ea typeface="Lato"/>
              <a:cs typeface="Lato"/>
              <a:sym typeface="Lato"/>
            </a:endParaRPr>
          </a:p>
        </p:txBody>
      </p:sp>
      <p:sp>
        <p:nvSpPr>
          <p:cNvPr id="592" name="Google Shape;592;p92"/>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3" name="Google Shape;593;p92"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594" name="Google Shape;594;p92"/>
          <p:cNvGrpSpPr/>
          <p:nvPr/>
        </p:nvGrpSpPr>
        <p:grpSpPr>
          <a:xfrm>
            <a:off x="4480947" y="6257070"/>
            <a:ext cx="3144242" cy="374574"/>
            <a:chOff x="301128" y="6151084"/>
            <a:chExt cx="3144242" cy="374574"/>
          </a:xfrm>
        </p:grpSpPr>
        <p:pic>
          <p:nvPicPr>
            <p:cNvPr id="595" name="Google Shape;595;p9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596" name="Google Shape;596;p9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597" name="Google Shape;597;p9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 point icon Graph B">
  <p:cSld name="5 point icon Graph B">
    <p:spTree>
      <p:nvGrpSpPr>
        <p:cNvPr id="1" name="Shape 598"/>
        <p:cNvGrpSpPr/>
        <p:nvPr/>
      </p:nvGrpSpPr>
      <p:grpSpPr>
        <a:xfrm>
          <a:off x="0" y="0"/>
          <a:ext cx="0" cy="0"/>
          <a:chOff x="0" y="0"/>
          <a:chExt cx="0" cy="0"/>
        </a:xfrm>
      </p:grpSpPr>
      <p:sp>
        <p:nvSpPr>
          <p:cNvPr id="599" name="Google Shape;599;p93"/>
          <p:cNvSpPr/>
          <p:nvPr/>
        </p:nvSpPr>
        <p:spPr>
          <a:xfrm>
            <a:off x="832077" y="3024269"/>
            <a:ext cx="1921262" cy="2081780"/>
          </a:xfrm>
          <a:custGeom>
            <a:avLst/>
            <a:gdLst/>
            <a:ahLst/>
            <a:cxnLst/>
            <a:rect l="l" t="t" r="r" b="b"/>
            <a:pathLst>
              <a:path w="3430" h="3719" extrusionOk="0">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93"/>
          <p:cNvSpPr/>
          <p:nvPr/>
        </p:nvSpPr>
        <p:spPr>
          <a:xfrm>
            <a:off x="2970654" y="3024269"/>
            <a:ext cx="1916323" cy="2081780"/>
          </a:xfrm>
          <a:custGeom>
            <a:avLst/>
            <a:gdLst/>
            <a:ahLst/>
            <a:cxnLst/>
            <a:rect l="l" t="t" r="r" b="b"/>
            <a:pathLst>
              <a:path w="3421" h="3719" extrusionOk="0">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93"/>
          <p:cNvSpPr/>
          <p:nvPr/>
        </p:nvSpPr>
        <p:spPr>
          <a:xfrm>
            <a:off x="5104293" y="3024269"/>
            <a:ext cx="1918793" cy="2081780"/>
          </a:xfrm>
          <a:custGeom>
            <a:avLst/>
            <a:gdLst/>
            <a:ahLst/>
            <a:cxnLst/>
            <a:rect l="l" t="t" r="r" b="b"/>
            <a:pathLst>
              <a:path w="3428" h="3719" extrusionOk="0">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93"/>
          <p:cNvSpPr/>
          <p:nvPr/>
        </p:nvSpPr>
        <p:spPr>
          <a:xfrm>
            <a:off x="7242870" y="3024269"/>
            <a:ext cx="1916323" cy="2081780"/>
          </a:xfrm>
          <a:custGeom>
            <a:avLst/>
            <a:gdLst/>
            <a:ahLst/>
            <a:cxnLst/>
            <a:rect l="l" t="t" r="r" b="b"/>
            <a:pathLst>
              <a:path w="3422" h="3719" extrusionOk="0">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93"/>
          <p:cNvSpPr/>
          <p:nvPr/>
        </p:nvSpPr>
        <p:spPr>
          <a:xfrm>
            <a:off x="9376508" y="3024269"/>
            <a:ext cx="1921262" cy="2081780"/>
          </a:xfrm>
          <a:custGeom>
            <a:avLst/>
            <a:gdLst/>
            <a:ahLst/>
            <a:cxnLst/>
            <a:rect l="l" t="t" r="r" b="b"/>
            <a:pathLst>
              <a:path w="3429" h="3719" extrusionOk="0">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27954">
              <a:alpha val="8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93"/>
          <p:cNvSpPr txBox="1">
            <a:spLocks noGrp="1"/>
          </p:cNvSpPr>
          <p:nvPr>
            <p:ph type="body" idx="1"/>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5" name="Google Shape;605;p93"/>
          <p:cNvSpPr txBox="1">
            <a:spLocks noGrp="1"/>
          </p:cNvSpPr>
          <p:nvPr>
            <p:ph type="body" idx="2"/>
          </p:nvPr>
        </p:nvSpPr>
        <p:spPr>
          <a:xfrm>
            <a:off x="846019" y="3772431"/>
            <a:ext cx="1903851"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6" name="Google Shape;606;p93"/>
          <p:cNvSpPr txBox="1">
            <a:spLocks noGrp="1"/>
          </p:cNvSpPr>
          <p:nvPr>
            <p:ph type="body" idx="3"/>
          </p:nvPr>
        </p:nvSpPr>
        <p:spPr>
          <a:xfrm>
            <a:off x="2973021" y="3766181"/>
            <a:ext cx="1921263"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7" name="Google Shape;607;p93"/>
          <p:cNvSpPr txBox="1">
            <a:spLocks noGrp="1"/>
          </p:cNvSpPr>
          <p:nvPr>
            <p:ph type="body" idx="4"/>
          </p:nvPr>
        </p:nvSpPr>
        <p:spPr>
          <a:xfrm>
            <a:off x="5116948" y="3757727"/>
            <a:ext cx="1908506"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8" name="Google Shape;608;p93"/>
          <p:cNvSpPr txBox="1">
            <a:spLocks noGrp="1"/>
          </p:cNvSpPr>
          <p:nvPr>
            <p:ph type="body" idx="5"/>
          </p:nvPr>
        </p:nvSpPr>
        <p:spPr>
          <a:xfrm>
            <a:off x="7271386" y="3751477"/>
            <a:ext cx="1890175"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9" name="Google Shape;609;p93"/>
          <p:cNvSpPr txBox="1">
            <a:spLocks noGrp="1"/>
          </p:cNvSpPr>
          <p:nvPr>
            <p:ph type="body" idx="6"/>
          </p:nvPr>
        </p:nvSpPr>
        <p:spPr>
          <a:xfrm>
            <a:off x="9391239" y="3739902"/>
            <a:ext cx="1921262" cy="33505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400"/>
              <a:buNone/>
              <a:defRPr sz="24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10" name="Google Shape;610;p93"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11" name="Google Shape;611;p93"/>
          <p:cNvGrpSpPr/>
          <p:nvPr/>
        </p:nvGrpSpPr>
        <p:grpSpPr>
          <a:xfrm>
            <a:off x="4480947" y="6257070"/>
            <a:ext cx="3144242" cy="374574"/>
            <a:chOff x="301128" y="6151084"/>
            <a:chExt cx="3144242" cy="374574"/>
          </a:xfrm>
        </p:grpSpPr>
        <p:pic>
          <p:nvPicPr>
            <p:cNvPr id="612" name="Google Shape;612;p93"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13" name="Google Shape;613;p93"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14" name="Google Shape;614;p93"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5 point icon Graph C">
  <p:cSld name="5 point icon Graph C">
    <p:spTree>
      <p:nvGrpSpPr>
        <p:cNvPr id="1" name="Shape 615"/>
        <p:cNvGrpSpPr/>
        <p:nvPr/>
      </p:nvGrpSpPr>
      <p:grpSpPr>
        <a:xfrm>
          <a:off x="0" y="0"/>
          <a:ext cx="0" cy="0"/>
          <a:chOff x="0" y="0"/>
          <a:chExt cx="0" cy="0"/>
        </a:xfrm>
      </p:grpSpPr>
      <p:grpSp>
        <p:nvGrpSpPr>
          <p:cNvPr id="616" name="Google Shape;616;p94"/>
          <p:cNvGrpSpPr/>
          <p:nvPr/>
        </p:nvGrpSpPr>
        <p:grpSpPr>
          <a:xfrm>
            <a:off x="1154562" y="1887157"/>
            <a:ext cx="9882876" cy="2798187"/>
            <a:chOff x="1875859" y="4907106"/>
            <a:chExt cx="20625932" cy="5839921"/>
          </a:xfrm>
        </p:grpSpPr>
        <p:sp>
          <p:nvSpPr>
            <p:cNvPr id="617" name="Google Shape;617;p94"/>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18" name="Google Shape;618;p94"/>
            <p:cNvSpPr/>
            <p:nvPr/>
          </p:nvSpPr>
          <p:spPr>
            <a:xfrm>
              <a:off x="5916227" y="4907106"/>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19" name="Google Shape;619;p94"/>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0" name="Google Shape;620;p94"/>
            <p:cNvSpPr/>
            <p:nvPr/>
          </p:nvSpPr>
          <p:spPr>
            <a:xfrm>
              <a:off x="13996964"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1" name="Google Shape;621;p94"/>
            <p:cNvSpPr/>
            <p:nvPr/>
          </p:nvSpPr>
          <p:spPr>
            <a:xfrm>
              <a:off x="1875859" y="4907106"/>
              <a:ext cx="4464459" cy="4631501"/>
            </a:xfrm>
            <a:prstGeom prst="blockArc">
              <a:avLst>
                <a:gd name="adj1" fmla="val 10800000"/>
                <a:gd name="adj2" fmla="val 0"/>
                <a:gd name="adj3" fmla="val 9694"/>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2" name="Google Shape;622;p94"/>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3" name="Google Shape;623;p94"/>
            <p:cNvSpPr/>
            <p:nvPr/>
          </p:nvSpPr>
          <p:spPr>
            <a:xfrm rot="10800000">
              <a:off x="5916227" y="4907106"/>
              <a:ext cx="4464459" cy="4631501"/>
            </a:xfrm>
            <a:prstGeom prst="blockArc">
              <a:avLst>
                <a:gd name="adj1" fmla="val 10800000"/>
                <a:gd name="adj2" fmla="val 0"/>
                <a:gd name="adj3" fmla="val 9694"/>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4" name="Google Shape;624;p94"/>
            <p:cNvSpPr/>
            <p:nvPr/>
          </p:nvSpPr>
          <p:spPr>
            <a:xfrm rot="10800000">
              <a:off x="13996964" y="4907111"/>
              <a:ext cx="4464459" cy="4631501"/>
            </a:xfrm>
            <a:prstGeom prst="blockArc">
              <a:avLst>
                <a:gd name="adj1" fmla="val 10800000"/>
                <a:gd name="adj2" fmla="val 0"/>
                <a:gd name="adj3" fmla="val 9694"/>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5" name="Google Shape;625;p94"/>
            <p:cNvSpPr/>
            <p:nvPr/>
          </p:nvSpPr>
          <p:spPr>
            <a:xfrm>
              <a:off x="9956596" y="4907108"/>
              <a:ext cx="4464459" cy="4631501"/>
            </a:xfrm>
            <a:prstGeom prst="blockArc">
              <a:avLst>
                <a:gd name="adj1" fmla="val 10800000"/>
                <a:gd name="adj2" fmla="val 0"/>
                <a:gd name="adj3" fmla="val 9694"/>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6" name="Google Shape;626;p94"/>
            <p:cNvSpPr/>
            <p:nvPr/>
          </p:nvSpPr>
          <p:spPr>
            <a:xfrm>
              <a:off x="18037332" y="4907110"/>
              <a:ext cx="4464459" cy="4631501"/>
            </a:xfrm>
            <a:prstGeom prst="blockArc">
              <a:avLst>
                <a:gd name="adj1" fmla="val 10800000"/>
                <a:gd name="adj2" fmla="val 0"/>
                <a:gd name="adj3" fmla="val 9694"/>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598">
                <a:solidFill>
                  <a:schemeClr val="dk1"/>
                </a:solidFill>
                <a:latin typeface="Calibri"/>
                <a:ea typeface="Calibri"/>
                <a:cs typeface="Calibri"/>
                <a:sym typeface="Calibri"/>
              </a:endParaRPr>
            </a:p>
          </p:txBody>
        </p:sp>
        <p:sp>
          <p:nvSpPr>
            <p:cNvPr id="627" name="Google Shape;627;p94"/>
            <p:cNvSpPr txBox="1"/>
            <p:nvPr/>
          </p:nvSpPr>
          <p:spPr>
            <a:xfrm>
              <a:off x="3248482" y="10100696"/>
              <a:ext cx="192713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Mission</a:t>
              </a:r>
              <a:endParaRPr/>
            </a:p>
          </p:txBody>
        </p:sp>
        <p:sp>
          <p:nvSpPr>
            <p:cNvPr id="628" name="Google Shape;628;p94"/>
            <p:cNvSpPr txBox="1"/>
            <p:nvPr/>
          </p:nvSpPr>
          <p:spPr>
            <a:xfrm>
              <a:off x="7357215" y="10100696"/>
              <a:ext cx="158248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Vision</a:t>
              </a:r>
              <a:endParaRPr/>
            </a:p>
          </p:txBody>
        </p:sp>
        <p:sp>
          <p:nvSpPr>
            <p:cNvPr id="629" name="Google Shape;629;p94"/>
            <p:cNvSpPr txBox="1"/>
            <p:nvPr/>
          </p:nvSpPr>
          <p:spPr>
            <a:xfrm>
              <a:off x="11461705" y="10100696"/>
              <a:ext cx="145424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Goals</a:t>
              </a:r>
              <a:endParaRPr/>
            </a:p>
          </p:txBody>
        </p:sp>
        <p:sp>
          <p:nvSpPr>
            <p:cNvPr id="630" name="Google Shape;630;p94"/>
            <p:cNvSpPr txBox="1"/>
            <p:nvPr/>
          </p:nvSpPr>
          <p:spPr>
            <a:xfrm>
              <a:off x="15369825" y="10100696"/>
              <a:ext cx="171874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Values</a:t>
              </a:r>
              <a:endParaRPr/>
            </a:p>
          </p:txBody>
        </p:sp>
        <p:sp>
          <p:nvSpPr>
            <p:cNvPr id="631" name="Google Shape;631;p94"/>
            <p:cNvSpPr txBox="1"/>
            <p:nvPr/>
          </p:nvSpPr>
          <p:spPr>
            <a:xfrm>
              <a:off x="19196192" y="10100696"/>
              <a:ext cx="214674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Strategy</a:t>
              </a:r>
              <a:endParaRPr/>
            </a:p>
          </p:txBody>
        </p:sp>
      </p:grpSp>
      <p:sp>
        <p:nvSpPr>
          <p:cNvPr id="632" name="Google Shape;632;p94"/>
          <p:cNvSpPr txBox="1">
            <a:spLocks noGrp="1"/>
          </p:cNvSpPr>
          <p:nvPr>
            <p:ph type="body" idx="1"/>
          </p:nvPr>
        </p:nvSpPr>
        <p:spPr>
          <a:xfrm>
            <a:off x="3269110"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3" name="Google Shape;633;p94"/>
          <p:cNvSpPr txBox="1">
            <a:spLocks noGrp="1"/>
          </p:cNvSpPr>
          <p:nvPr>
            <p:ph type="body" idx="2"/>
          </p:nvPr>
        </p:nvSpPr>
        <p:spPr>
          <a:xfrm>
            <a:off x="1333175"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4" name="Google Shape;634;p94"/>
          <p:cNvSpPr txBox="1">
            <a:spLocks noGrp="1"/>
          </p:cNvSpPr>
          <p:nvPr>
            <p:ph type="body" idx="3"/>
          </p:nvPr>
        </p:nvSpPr>
        <p:spPr>
          <a:xfrm>
            <a:off x="7165569"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5" name="Google Shape;635;p94"/>
          <p:cNvSpPr txBox="1">
            <a:spLocks noGrp="1"/>
          </p:cNvSpPr>
          <p:nvPr>
            <p:ph type="body" idx="4"/>
          </p:nvPr>
        </p:nvSpPr>
        <p:spPr>
          <a:xfrm>
            <a:off x="5229634"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6" name="Google Shape;636;p94"/>
          <p:cNvSpPr txBox="1">
            <a:spLocks noGrp="1"/>
          </p:cNvSpPr>
          <p:nvPr>
            <p:ph type="body" idx="5"/>
          </p:nvPr>
        </p:nvSpPr>
        <p:spPr>
          <a:xfrm>
            <a:off x="9101503" y="4533160"/>
            <a:ext cx="1732731"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7" name="Google Shape;637;p94"/>
          <p:cNvSpPr txBox="1">
            <a:spLocks noGrp="1"/>
          </p:cNvSpPr>
          <p:nvPr>
            <p:ph type="body" idx="6"/>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38" name="Google Shape;638;p94"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39" name="Google Shape;639;p94"/>
          <p:cNvGrpSpPr/>
          <p:nvPr/>
        </p:nvGrpSpPr>
        <p:grpSpPr>
          <a:xfrm>
            <a:off x="4480947" y="6257070"/>
            <a:ext cx="3144242" cy="374574"/>
            <a:chOff x="301128" y="6151084"/>
            <a:chExt cx="3144242" cy="374574"/>
          </a:xfrm>
        </p:grpSpPr>
        <p:pic>
          <p:nvPicPr>
            <p:cNvPr id="640" name="Google Shape;640;p9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41" name="Google Shape;641;p9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42" name="Google Shape;642;p9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Slide - Purple">
  <p:cSld name="Divider Slide - Purple">
    <p:spTree>
      <p:nvGrpSpPr>
        <p:cNvPr id="1" name="Shape 52"/>
        <p:cNvGrpSpPr/>
        <p:nvPr/>
      </p:nvGrpSpPr>
      <p:grpSpPr>
        <a:xfrm>
          <a:off x="0" y="0"/>
          <a:ext cx="0" cy="0"/>
          <a:chOff x="0" y="0"/>
          <a:chExt cx="0" cy="0"/>
        </a:xfrm>
      </p:grpSpPr>
      <p:sp>
        <p:nvSpPr>
          <p:cNvPr id="53" name="Google Shape;53;p50"/>
          <p:cNvSpPr/>
          <p:nvPr/>
        </p:nvSpPr>
        <p:spPr>
          <a:xfrm>
            <a:off x="0" y="0"/>
            <a:ext cx="12192000" cy="5502729"/>
          </a:xfrm>
          <a:prstGeom prst="rect">
            <a:avLst/>
          </a:prstGeom>
          <a:solidFill>
            <a:srgbClr val="79527B"/>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54" name="Google Shape;54;p50"/>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5" name="Google Shape;55;p50"/>
          <p:cNvGrpSpPr/>
          <p:nvPr/>
        </p:nvGrpSpPr>
        <p:grpSpPr>
          <a:xfrm>
            <a:off x="8448790" y="6057987"/>
            <a:ext cx="3144242" cy="374574"/>
            <a:chOff x="301128" y="6151084"/>
            <a:chExt cx="3144242" cy="374574"/>
          </a:xfrm>
        </p:grpSpPr>
        <p:pic>
          <p:nvPicPr>
            <p:cNvPr id="56" name="Google Shape;56;p50"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57" name="Google Shape;57;p50"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58" name="Google Shape;58;p50"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59" name="Google Shape;59;p50"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ercentage graph x 4">
  <p:cSld name="percentage graph x 4">
    <p:spTree>
      <p:nvGrpSpPr>
        <p:cNvPr id="1" name="Shape 643"/>
        <p:cNvGrpSpPr/>
        <p:nvPr/>
      </p:nvGrpSpPr>
      <p:grpSpPr>
        <a:xfrm>
          <a:off x="0" y="0"/>
          <a:ext cx="0" cy="0"/>
          <a:chOff x="0" y="0"/>
          <a:chExt cx="0" cy="0"/>
        </a:xfrm>
      </p:grpSpPr>
      <p:grpSp>
        <p:nvGrpSpPr>
          <p:cNvPr id="644" name="Google Shape;644;p95"/>
          <p:cNvGrpSpPr/>
          <p:nvPr/>
        </p:nvGrpSpPr>
        <p:grpSpPr>
          <a:xfrm>
            <a:off x="958611" y="1840131"/>
            <a:ext cx="10383759" cy="2382415"/>
            <a:chOff x="2122935" y="4949396"/>
            <a:chExt cx="20123405" cy="5001613"/>
          </a:xfrm>
        </p:grpSpPr>
        <p:sp>
          <p:nvSpPr>
            <p:cNvPr id="645" name="Google Shape;645;p95"/>
            <p:cNvSpPr/>
            <p:nvPr/>
          </p:nvSpPr>
          <p:spPr>
            <a:xfrm>
              <a:off x="2122935" y="4949396"/>
              <a:ext cx="3790687"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46" name="Google Shape;646;p95"/>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47" name="Google Shape;647;p95"/>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48" name="Google Shape;648;p95"/>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49" name="Google Shape;649;p95"/>
            <p:cNvSpPr txBox="1"/>
            <p:nvPr/>
          </p:nvSpPr>
          <p:spPr>
            <a:xfrm>
              <a:off x="12638765" y="9304679"/>
              <a:ext cx="4216023"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Title Three</a:t>
              </a:r>
              <a:endParaRPr/>
            </a:p>
          </p:txBody>
        </p:sp>
        <p:sp>
          <p:nvSpPr>
            <p:cNvPr id="650" name="Google Shape;650;p95"/>
            <p:cNvSpPr txBox="1"/>
            <p:nvPr/>
          </p:nvSpPr>
          <p:spPr>
            <a:xfrm>
              <a:off x="18030317" y="9304679"/>
              <a:ext cx="4216023" cy="646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Title Four</a:t>
              </a:r>
              <a:endParaRPr/>
            </a:p>
          </p:txBody>
        </p:sp>
      </p:grpSp>
      <p:sp>
        <p:nvSpPr>
          <p:cNvPr id="651" name="Google Shape;651;p95"/>
          <p:cNvSpPr txBox="1">
            <a:spLocks noGrp="1"/>
          </p:cNvSpPr>
          <p:nvPr>
            <p:ph type="body" idx="1"/>
          </p:nvPr>
        </p:nvSpPr>
        <p:spPr>
          <a:xfrm>
            <a:off x="893815" y="426599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2" name="Google Shape;652;p95"/>
          <p:cNvSpPr txBox="1">
            <a:spLocks noGrp="1"/>
          </p:cNvSpPr>
          <p:nvPr>
            <p:ph type="body" idx="2"/>
          </p:nvPr>
        </p:nvSpPr>
        <p:spPr>
          <a:xfrm>
            <a:off x="3660245" y="4251141"/>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3" name="Google Shape;653;p95"/>
          <p:cNvSpPr txBox="1">
            <a:spLocks noGrp="1"/>
          </p:cNvSpPr>
          <p:nvPr>
            <p:ph type="body" idx="3"/>
          </p:nvPr>
        </p:nvSpPr>
        <p:spPr>
          <a:xfrm>
            <a:off x="6427562" y="4217367"/>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4" name="Google Shape;654;p95"/>
          <p:cNvSpPr txBox="1">
            <a:spLocks noGrp="1"/>
          </p:cNvSpPr>
          <p:nvPr>
            <p:ph type="body" idx="4"/>
          </p:nvPr>
        </p:nvSpPr>
        <p:spPr>
          <a:xfrm>
            <a:off x="9193992" y="4202518"/>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5" name="Google Shape;655;p95"/>
          <p:cNvSpPr txBox="1">
            <a:spLocks noGrp="1"/>
          </p:cNvSpPr>
          <p:nvPr>
            <p:ph type="body" idx="5"/>
          </p:nvPr>
        </p:nvSpPr>
        <p:spPr>
          <a:xfrm>
            <a:off x="904742"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6" name="Google Shape;656;p95"/>
          <p:cNvSpPr txBox="1">
            <a:spLocks noGrp="1"/>
          </p:cNvSpPr>
          <p:nvPr>
            <p:ph type="body" idx="6"/>
          </p:nvPr>
        </p:nvSpPr>
        <p:spPr>
          <a:xfrm>
            <a:off x="3697637"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7" name="Google Shape;657;p95"/>
          <p:cNvSpPr txBox="1">
            <a:spLocks noGrp="1"/>
          </p:cNvSpPr>
          <p:nvPr>
            <p:ph type="body" idx="7"/>
          </p:nvPr>
        </p:nvSpPr>
        <p:spPr>
          <a:xfrm>
            <a:off x="6477675"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8" name="Google Shape;658;p95"/>
          <p:cNvSpPr txBox="1">
            <a:spLocks noGrp="1"/>
          </p:cNvSpPr>
          <p:nvPr>
            <p:ph type="body" idx="8"/>
          </p:nvPr>
        </p:nvSpPr>
        <p:spPr>
          <a:xfrm>
            <a:off x="9270570" y="253489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3600"/>
              <a:buNone/>
              <a:defRPr sz="36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9" name="Google Shape;659;p95"/>
          <p:cNvSpPr txBox="1">
            <a:spLocks noGrp="1"/>
          </p:cNvSpPr>
          <p:nvPr>
            <p:ph type="body" idx="9"/>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0" name="Google Shape;660;p95"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61" name="Google Shape;661;p95"/>
          <p:cNvGrpSpPr/>
          <p:nvPr/>
        </p:nvGrpSpPr>
        <p:grpSpPr>
          <a:xfrm>
            <a:off x="4480947" y="6257070"/>
            <a:ext cx="3144242" cy="374574"/>
            <a:chOff x="301128" y="6151084"/>
            <a:chExt cx="3144242" cy="374574"/>
          </a:xfrm>
        </p:grpSpPr>
        <p:pic>
          <p:nvPicPr>
            <p:cNvPr id="662" name="Google Shape;662;p95"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63" name="Google Shape;663;p95"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64" name="Google Shape;664;p95"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ercentage graph x 3">
  <p:cSld name="percentage graph x 3">
    <p:spTree>
      <p:nvGrpSpPr>
        <p:cNvPr id="1" name="Shape 665"/>
        <p:cNvGrpSpPr/>
        <p:nvPr/>
      </p:nvGrpSpPr>
      <p:grpSpPr>
        <a:xfrm>
          <a:off x="0" y="0"/>
          <a:ext cx="0" cy="0"/>
          <a:chOff x="0" y="0"/>
          <a:chExt cx="0" cy="0"/>
        </a:xfrm>
      </p:grpSpPr>
      <p:grpSp>
        <p:nvGrpSpPr>
          <p:cNvPr id="666" name="Google Shape;666;p96"/>
          <p:cNvGrpSpPr/>
          <p:nvPr/>
        </p:nvGrpSpPr>
        <p:grpSpPr>
          <a:xfrm>
            <a:off x="2282521" y="1805252"/>
            <a:ext cx="7491958" cy="1805615"/>
            <a:chOff x="7490990" y="4949396"/>
            <a:chExt cx="14519185" cy="3790686"/>
          </a:xfrm>
        </p:grpSpPr>
        <p:sp>
          <p:nvSpPr>
            <p:cNvPr id="667" name="Google Shape;667;p96"/>
            <p:cNvSpPr/>
            <p:nvPr/>
          </p:nvSpPr>
          <p:spPr>
            <a:xfrm>
              <a:off x="7490990"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68" name="Google Shape;668;p96"/>
            <p:cNvSpPr/>
            <p:nvPr/>
          </p:nvSpPr>
          <p:spPr>
            <a:xfrm>
              <a:off x="12851432"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sp>
          <p:nvSpPr>
            <p:cNvPr id="669" name="Google Shape;669;p96"/>
            <p:cNvSpPr/>
            <p:nvPr/>
          </p:nvSpPr>
          <p:spPr>
            <a:xfrm>
              <a:off x="18219487" y="4949396"/>
              <a:ext cx="3790688" cy="3790686"/>
            </a:xfrm>
            <a:prstGeom prst="ellipse">
              <a:avLst/>
            </a:prstGeom>
            <a:solidFill>
              <a:schemeClr val="lt2"/>
            </a:solidFill>
            <a:ln w="190500" cap="flat" cmpd="sng">
              <a:solidFill>
                <a:srgbClr val="EFF1F8"/>
              </a:solidFill>
              <a:prstDash val="solid"/>
              <a:round/>
              <a:headEnd type="none" w="sm" len="sm"/>
              <a:tailEnd type="none" w="sm" len="sm"/>
            </a:ln>
          </p:spPr>
          <p:txBody>
            <a:bodyPr spcFirstLastPara="1" wrap="square" lIns="91375" tIns="45675" rIns="91375" bIns="45675" anchor="ctr" anchorCtr="0">
              <a:noAutofit/>
            </a:bodyPr>
            <a:lstStyle/>
            <a:p>
              <a:pPr marL="0" marR="0" lvl="0" indent="0" algn="ctr" rtl="0">
                <a:spcBef>
                  <a:spcPts val="0"/>
                </a:spcBef>
                <a:spcAft>
                  <a:spcPts val="0"/>
                </a:spcAft>
                <a:buNone/>
              </a:pPr>
              <a:endParaRPr sz="1349">
                <a:solidFill>
                  <a:schemeClr val="lt1"/>
                </a:solidFill>
                <a:latin typeface="Montserrat Light"/>
                <a:ea typeface="Montserrat Light"/>
                <a:cs typeface="Montserrat Light"/>
                <a:sym typeface="Montserrat Light"/>
              </a:endParaRPr>
            </a:p>
          </p:txBody>
        </p:sp>
      </p:grpSp>
      <p:sp>
        <p:nvSpPr>
          <p:cNvPr id="670" name="Google Shape;670;p96"/>
          <p:cNvSpPr txBox="1">
            <a:spLocks noGrp="1"/>
          </p:cNvSpPr>
          <p:nvPr>
            <p:ph type="body" idx="1"/>
          </p:nvPr>
        </p:nvSpPr>
        <p:spPr>
          <a:xfrm>
            <a:off x="2214217"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1" name="Google Shape;671;p96"/>
          <p:cNvSpPr txBox="1">
            <a:spLocks noGrp="1"/>
          </p:cNvSpPr>
          <p:nvPr>
            <p:ph type="body" idx="2"/>
          </p:nvPr>
        </p:nvSpPr>
        <p:spPr>
          <a:xfrm>
            <a:off x="498153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2" name="Google Shape;672;p96"/>
          <p:cNvSpPr txBox="1">
            <a:spLocks noGrp="1"/>
          </p:cNvSpPr>
          <p:nvPr>
            <p:ph type="body" idx="3"/>
          </p:nvPr>
        </p:nvSpPr>
        <p:spPr>
          <a:xfrm>
            <a:off x="7747964" y="4167639"/>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3" name="Google Shape;673;p96"/>
          <p:cNvSpPr txBox="1">
            <a:spLocks noGrp="1"/>
          </p:cNvSpPr>
          <p:nvPr>
            <p:ph type="body" idx="4"/>
          </p:nvPr>
        </p:nvSpPr>
        <p:spPr>
          <a:xfrm>
            <a:off x="2251609"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3600"/>
              <a:buNone/>
              <a:defRPr sz="36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4" name="Google Shape;674;p96"/>
          <p:cNvSpPr txBox="1">
            <a:spLocks noGrp="1"/>
          </p:cNvSpPr>
          <p:nvPr>
            <p:ph type="body" idx="5"/>
          </p:nvPr>
        </p:nvSpPr>
        <p:spPr>
          <a:xfrm>
            <a:off x="5031647"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3600"/>
              <a:buNone/>
              <a:defRPr sz="36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5" name="Google Shape;675;p96"/>
          <p:cNvSpPr txBox="1">
            <a:spLocks noGrp="1"/>
          </p:cNvSpPr>
          <p:nvPr>
            <p:ph type="body" idx="6"/>
          </p:nvPr>
        </p:nvSpPr>
        <p:spPr>
          <a:xfrm>
            <a:off x="7824542" y="2500020"/>
            <a:ext cx="2106525"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3600"/>
              <a:buNone/>
              <a:defRPr sz="36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6" name="Google Shape;676;p96"/>
          <p:cNvSpPr txBox="1">
            <a:spLocks noGrp="1"/>
          </p:cNvSpPr>
          <p:nvPr>
            <p:ph type="body" idx="7"/>
          </p:nvPr>
        </p:nvSpPr>
        <p:spPr>
          <a:xfrm>
            <a:off x="10764" y="446202"/>
            <a:ext cx="12181236" cy="58222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77" name="Google Shape;677;p96" descr="Background pattern&#10;&#10;Description automatically generated"/>
          <p:cNvPicPr preferRelativeResize="0"/>
          <p:nvPr/>
        </p:nvPicPr>
        <p:blipFill rotWithShape="1">
          <a:blip r:embed="rId2">
            <a:alphaModFix amt="48000"/>
          </a:blip>
          <a:srcRect l="-26772" t="-4018" r="-5883" b="83247"/>
          <a:stretch/>
        </p:blipFill>
        <p:spPr>
          <a:xfrm>
            <a:off x="2588587" y="5666155"/>
            <a:ext cx="5564883" cy="1181829"/>
          </a:xfrm>
          <a:prstGeom prst="rect">
            <a:avLst/>
          </a:prstGeom>
          <a:noFill/>
          <a:ln>
            <a:noFill/>
          </a:ln>
        </p:spPr>
      </p:pic>
      <p:grpSp>
        <p:nvGrpSpPr>
          <p:cNvPr id="678" name="Google Shape;678;p96"/>
          <p:cNvGrpSpPr/>
          <p:nvPr/>
        </p:nvGrpSpPr>
        <p:grpSpPr>
          <a:xfrm>
            <a:off x="4480947" y="6257070"/>
            <a:ext cx="3144242" cy="374574"/>
            <a:chOff x="301128" y="6151084"/>
            <a:chExt cx="3144242" cy="374574"/>
          </a:xfrm>
        </p:grpSpPr>
        <p:pic>
          <p:nvPicPr>
            <p:cNvPr id="679" name="Google Shape;679;p96"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680" name="Google Shape;680;p96"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681" name="Google Shape;681;p96"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ircle icon graph">
  <p:cSld name="Circle icon graph">
    <p:spTree>
      <p:nvGrpSpPr>
        <p:cNvPr id="1" name="Shape 682"/>
        <p:cNvGrpSpPr/>
        <p:nvPr/>
      </p:nvGrpSpPr>
      <p:grpSpPr>
        <a:xfrm>
          <a:off x="0" y="0"/>
          <a:ext cx="0" cy="0"/>
          <a:chOff x="0" y="0"/>
          <a:chExt cx="0" cy="0"/>
        </a:xfrm>
      </p:grpSpPr>
      <p:grpSp>
        <p:nvGrpSpPr>
          <p:cNvPr id="683" name="Google Shape;683;p97"/>
          <p:cNvGrpSpPr/>
          <p:nvPr/>
        </p:nvGrpSpPr>
        <p:grpSpPr>
          <a:xfrm flipH="1">
            <a:off x="8729578" y="863758"/>
            <a:ext cx="3462422" cy="4621568"/>
            <a:chOff x="1333421" y="1575267"/>
            <a:chExt cx="7926559" cy="10580207"/>
          </a:xfrm>
        </p:grpSpPr>
        <p:sp>
          <p:nvSpPr>
            <p:cNvPr id="684" name="Google Shape;684;p97"/>
            <p:cNvSpPr/>
            <p:nvPr/>
          </p:nvSpPr>
          <p:spPr>
            <a:xfrm>
              <a:off x="5564524" y="5167524"/>
              <a:ext cx="1120431" cy="3380949"/>
            </a:xfrm>
            <a:custGeom>
              <a:avLst/>
              <a:gdLst/>
              <a:ahLst/>
              <a:cxnLst/>
              <a:rect l="l" t="t" r="r" b="b"/>
              <a:pathLst>
                <a:path w="1005" h="3034" extrusionOk="0">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5" name="Google Shape;685;p97"/>
            <p:cNvSpPr/>
            <p:nvPr/>
          </p:nvSpPr>
          <p:spPr>
            <a:xfrm>
              <a:off x="1333421" y="1575267"/>
              <a:ext cx="3223696" cy="1759273"/>
            </a:xfrm>
            <a:custGeom>
              <a:avLst/>
              <a:gdLst/>
              <a:ahLst/>
              <a:cxnLst/>
              <a:rect l="l" t="t" r="r" b="b"/>
              <a:pathLst>
                <a:path w="2891" h="1577" extrusionOk="0">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6" name="Google Shape;686;p97"/>
            <p:cNvSpPr/>
            <p:nvPr/>
          </p:nvSpPr>
          <p:spPr>
            <a:xfrm>
              <a:off x="3933019" y="2543357"/>
              <a:ext cx="2511140" cy="3017301"/>
            </a:xfrm>
            <a:custGeom>
              <a:avLst/>
              <a:gdLst/>
              <a:ahLst/>
              <a:cxnLst/>
              <a:rect l="l" t="t" r="r" b="b"/>
              <a:pathLst>
                <a:path w="2255" h="2708" extrusionOk="0">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Google Shape;687;p97"/>
            <p:cNvSpPr/>
            <p:nvPr/>
          </p:nvSpPr>
          <p:spPr>
            <a:xfrm>
              <a:off x="1333421" y="10386373"/>
              <a:ext cx="3223696" cy="1769101"/>
            </a:xfrm>
            <a:custGeom>
              <a:avLst/>
              <a:gdLst/>
              <a:ahLst/>
              <a:cxnLst/>
              <a:rect l="l" t="t" r="r" b="b"/>
              <a:pathLst>
                <a:path w="2891" h="1586" extrusionOk="0">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27954">
                <a:alpha val="76862"/>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8" name="Google Shape;688;p97"/>
            <p:cNvSpPr/>
            <p:nvPr/>
          </p:nvSpPr>
          <p:spPr>
            <a:xfrm>
              <a:off x="3933019" y="8165168"/>
              <a:ext cx="2511140" cy="3012388"/>
            </a:xfrm>
            <a:custGeom>
              <a:avLst/>
              <a:gdLst/>
              <a:ahLst/>
              <a:cxnLst/>
              <a:rect l="l" t="t" r="r" b="b"/>
              <a:pathLst>
                <a:path w="2255" h="2701" extrusionOk="0">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89" name="Google Shape;689;p97"/>
            <p:cNvCxnSpPr/>
            <p:nvPr/>
          </p:nvCxnSpPr>
          <p:spPr>
            <a:xfrm flipH="1">
              <a:off x="6134567"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90" name="Google Shape;690;p97"/>
            <p:cNvCxnSpPr/>
            <p:nvPr/>
          </p:nvCxnSpPr>
          <p:spPr>
            <a:xfrm flipH="1">
              <a:off x="5854458"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91" name="Google Shape;691;p97"/>
            <p:cNvCxnSpPr/>
            <p:nvPr/>
          </p:nvCxnSpPr>
          <p:spPr>
            <a:xfrm flipH="1">
              <a:off x="5569436"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92" name="Google Shape;692;p97"/>
            <p:cNvCxnSpPr/>
            <p:nvPr/>
          </p:nvCxnSpPr>
          <p:spPr>
            <a:xfrm flipH="1">
              <a:off x="5284414"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93" name="Google Shape;693;p97"/>
            <p:cNvCxnSpPr/>
            <p:nvPr/>
          </p:nvCxnSpPr>
          <p:spPr>
            <a:xfrm flipH="1">
              <a:off x="4999393" y="1678463"/>
              <a:ext cx="152341" cy="4916"/>
            </a:xfrm>
            <a:prstGeom prst="straightConnector1">
              <a:avLst/>
            </a:prstGeom>
            <a:noFill/>
            <a:ln w="14400" cap="flat" cmpd="sng">
              <a:solidFill>
                <a:srgbClr val="7F7F7F"/>
              </a:solidFill>
              <a:prstDash val="solid"/>
              <a:round/>
              <a:headEnd type="none" w="med" len="med"/>
              <a:tailEnd type="none" w="med" len="med"/>
            </a:ln>
          </p:spPr>
        </p:cxnSp>
        <p:cxnSp>
          <p:nvCxnSpPr>
            <p:cNvPr id="694" name="Google Shape;694;p97"/>
            <p:cNvCxnSpPr/>
            <p:nvPr/>
          </p:nvCxnSpPr>
          <p:spPr>
            <a:xfrm flipH="1">
              <a:off x="4719286"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95" name="Google Shape;695;p97"/>
            <p:cNvCxnSpPr/>
            <p:nvPr/>
          </p:nvCxnSpPr>
          <p:spPr>
            <a:xfrm flipH="1">
              <a:off x="4434264"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96" name="Google Shape;696;p97"/>
            <p:cNvCxnSpPr/>
            <p:nvPr/>
          </p:nvCxnSpPr>
          <p:spPr>
            <a:xfrm flipH="1">
              <a:off x="4149243" y="1678463"/>
              <a:ext cx="152338" cy="4916"/>
            </a:xfrm>
            <a:prstGeom prst="straightConnector1">
              <a:avLst/>
            </a:prstGeom>
            <a:noFill/>
            <a:ln w="14400" cap="flat" cmpd="sng">
              <a:solidFill>
                <a:srgbClr val="7F7F7F"/>
              </a:solidFill>
              <a:prstDash val="solid"/>
              <a:round/>
              <a:headEnd type="none" w="med" len="med"/>
              <a:tailEnd type="none" w="med" len="med"/>
            </a:ln>
          </p:spPr>
        </p:cxnSp>
        <p:cxnSp>
          <p:nvCxnSpPr>
            <p:cNvPr id="697" name="Google Shape;697;p97"/>
            <p:cNvCxnSpPr/>
            <p:nvPr/>
          </p:nvCxnSpPr>
          <p:spPr>
            <a:xfrm flipH="1">
              <a:off x="3864221" y="1678463"/>
              <a:ext cx="152338" cy="4916"/>
            </a:xfrm>
            <a:prstGeom prst="straightConnector1">
              <a:avLst/>
            </a:prstGeom>
            <a:noFill/>
            <a:ln w="14400" cap="flat" cmpd="sng">
              <a:solidFill>
                <a:srgbClr val="7F7F7F"/>
              </a:solidFill>
              <a:prstDash val="solid"/>
              <a:round/>
              <a:headEnd type="none" w="med" len="med"/>
              <a:tailEnd type="none" w="med" len="med"/>
            </a:ln>
          </p:spPr>
        </p:cxnSp>
        <p:sp>
          <p:nvSpPr>
            <p:cNvPr id="698" name="Google Shape;698;p97"/>
            <p:cNvSpPr/>
            <p:nvPr/>
          </p:nvSpPr>
          <p:spPr>
            <a:xfrm>
              <a:off x="3603768" y="1678463"/>
              <a:ext cx="127768" cy="44229"/>
            </a:xfrm>
            <a:custGeom>
              <a:avLst/>
              <a:gdLst/>
              <a:ahLst/>
              <a:cxnLst/>
              <a:rect l="l" t="t" r="r" b="b"/>
              <a:pathLst>
                <a:path w="113" h="41" extrusionOk="0">
                  <a:moveTo>
                    <a:pt x="112" y="0"/>
                  </a:moveTo>
                  <a:lnTo>
                    <a:pt x="40" y="0"/>
                  </a:lnTo>
                  <a:lnTo>
                    <a:pt x="0" y="4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699" name="Google Shape;699;p97"/>
            <p:cNvCxnSpPr/>
            <p:nvPr/>
          </p:nvCxnSpPr>
          <p:spPr>
            <a:xfrm flipH="1">
              <a:off x="3412117" y="1830804"/>
              <a:ext cx="98283" cy="108112"/>
            </a:xfrm>
            <a:prstGeom prst="straightConnector1">
              <a:avLst/>
            </a:prstGeom>
            <a:noFill/>
            <a:ln w="14400" cap="flat" cmpd="sng">
              <a:solidFill>
                <a:srgbClr val="7F7F7F"/>
              </a:solidFill>
              <a:prstDash val="solid"/>
              <a:round/>
              <a:headEnd type="none" w="med" len="med"/>
              <a:tailEnd type="none" w="med" len="med"/>
            </a:ln>
          </p:spPr>
        </p:cxnSp>
        <p:cxnSp>
          <p:nvCxnSpPr>
            <p:cNvPr id="700" name="Google Shape;700;p97"/>
            <p:cNvCxnSpPr/>
            <p:nvPr/>
          </p:nvCxnSpPr>
          <p:spPr>
            <a:xfrm>
              <a:off x="5716861"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01" name="Google Shape;701;p97"/>
            <p:cNvCxnSpPr/>
            <p:nvPr/>
          </p:nvCxnSpPr>
          <p:spPr>
            <a:xfrm>
              <a:off x="6001883"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02" name="Google Shape;702;p97"/>
            <p:cNvCxnSpPr/>
            <p:nvPr/>
          </p:nvCxnSpPr>
          <p:spPr>
            <a:xfrm>
              <a:off x="6281993"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03" name="Google Shape;703;p97"/>
            <p:cNvCxnSpPr/>
            <p:nvPr/>
          </p:nvCxnSpPr>
          <p:spPr>
            <a:xfrm>
              <a:off x="6567014"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04" name="Google Shape;704;p97"/>
            <p:cNvCxnSpPr/>
            <p:nvPr/>
          </p:nvCxnSpPr>
          <p:spPr>
            <a:xfrm>
              <a:off x="6852036"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05" name="Google Shape;705;p97"/>
            <p:cNvCxnSpPr/>
            <p:nvPr/>
          </p:nvCxnSpPr>
          <p:spPr>
            <a:xfrm>
              <a:off x="7137058"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06" name="Google Shape;706;p97"/>
            <p:cNvCxnSpPr/>
            <p:nvPr/>
          </p:nvCxnSpPr>
          <p:spPr>
            <a:xfrm>
              <a:off x="7422080" y="3924240"/>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07" name="Google Shape;707;p97"/>
            <p:cNvCxnSpPr/>
            <p:nvPr/>
          </p:nvCxnSpPr>
          <p:spPr>
            <a:xfrm>
              <a:off x="7702186"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08" name="Google Shape;708;p97"/>
            <p:cNvCxnSpPr/>
            <p:nvPr/>
          </p:nvCxnSpPr>
          <p:spPr>
            <a:xfrm>
              <a:off x="7987208" y="3924240"/>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09" name="Google Shape;709;p97"/>
            <p:cNvCxnSpPr/>
            <p:nvPr/>
          </p:nvCxnSpPr>
          <p:spPr>
            <a:xfrm>
              <a:off x="8272230" y="3924240"/>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710" name="Google Shape;710;p97"/>
            <p:cNvCxnSpPr/>
            <p:nvPr/>
          </p:nvCxnSpPr>
          <p:spPr>
            <a:xfrm>
              <a:off x="6630897"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11" name="Google Shape;711;p97"/>
            <p:cNvCxnSpPr/>
            <p:nvPr/>
          </p:nvCxnSpPr>
          <p:spPr>
            <a:xfrm>
              <a:off x="6915919"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12" name="Google Shape;712;p97"/>
            <p:cNvCxnSpPr/>
            <p:nvPr/>
          </p:nvCxnSpPr>
          <p:spPr>
            <a:xfrm>
              <a:off x="7200941"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13" name="Google Shape;713;p97"/>
            <p:cNvCxnSpPr/>
            <p:nvPr/>
          </p:nvCxnSpPr>
          <p:spPr>
            <a:xfrm>
              <a:off x="7481050"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14" name="Google Shape;714;p97"/>
            <p:cNvCxnSpPr/>
            <p:nvPr/>
          </p:nvCxnSpPr>
          <p:spPr>
            <a:xfrm>
              <a:off x="7766072"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15" name="Google Shape;715;p97"/>
            <p:cNvCxnSpPr/>
            <p:nvPr/>
          </p:nvCxnSpPr>
          <p:spPr>
            <a:xfrm>
              <a:off x="8051094"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16" name="Google Shape;716;p97"/>
            <p:cNvCxnSpPr/>
            <p:nvPr/>
          </p:nvCxnSpPr>
          <p:spPr>
            <a:xfrm>
              <a:off x="8336116"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17" name="Google Shape;717;p97"/>
            <p:cNvCxnSpPr/>
            <p:nvPr/>
          </p:nvCxnSpPr>
          <p:spPr>
            <a:xfrm>
              <a:off x="8621138" y="6862914"/>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18" name="Google Shape;718;p97"/>
            <p:cNvCxnSpPr/>
            <p:nvPr/>
          </p:nvCxnSpPr>
          <p:spPr>
            <a:xfrm>
              <a:off x="8901244" y="6862914"/>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19" name="Google Shape;719;p97"/>
            <p:cNvCxnSpPr/>
            <p:nvPr/>
          </p:nvCxnSpPr>
          <p:spPr>
            <a:xfrm>
              <a:off x="9186266" y="6862914"/>
              <a:ext cx="73714" cy="4913"/>
            </a:xfrm>
            <a:prstGeom prst="straightConnector1">
              <a:avLst/>
            </a:prstGeom>
            <a:noFill/>
            <a:ln w="14400" cap="flat" cmpd="sng">
              <a:solidFill>
                <a:srgbClr val="7F7F7F"/>
              </a:solidFill>
              <a:prstDash val="solid"/>
              <a:round/>
              <a:headEnd type="none" w="med" len="med"/>
              <a:tailEnd type="none" w="med" len="med"/>
            </a:ln>
          </p:spPr>
        </p:cxnSp>
        <p:cxnSp>
          <p:nvCxnSpPr>
            <p:cNvPr id="720" name="Google Shape;720;p97"/>
            <p:cNvCxnSpPr/>
            <p:nvPr/>
          </p:nvCxnSpPr>
          <p:spPr>
            <a:xfrm>
              <a:off x="5716861"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21" name="Google Shape;721;p97"/>
            <p:cNvCxnSpPr/>
            <p:nvPr/>
          </p:nvCxnSpPr>
          <p:spPr>
            <a:xfrm>
              <a:off x="6001883"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22" name="Google Shape;722;p97"/>
            <p:cNvCxnSpPr/>
            <p:nvPr/>
          </p:nvCxnSpPr>
          <p:spPr>
            <a:xfrm>
              <a:off x="6281993"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23" name="Google Shape;723;p97"/>
            <p:cNvCxnSpPr/>
            <p:nvPr/>
          </p:nvCxnSpPr>
          <p:spPr>
            <a:xfrm>
              <a:off x="6567014"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24" name="Google Shape;724;p97"/>
            <p:cNvCxnSpPr/>
            <p:nvPr/>
          </p:nvCxnSpPr>
          <p:spPr>
            <a:xfrm>
              <a:off x="6852036"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25" name="Google Shape;725;p97"/>
            <p:cNvCxnSpPr/>
            <p:nvPr/>
          </p:nvCxnSpPr>
          <p:spPr>
            <a:xfrm>
              <a:off x="7137058"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26" name="Google Shape;726;p97"/>
            <p:cNvCxnSpPr/>
            <p:nvPr/>
          </p:nvCxnSpPr>
          <p:spPr>
            <a:xfrm>
              <a:off x="7422080" y="9663991"/>
              <a:ext cx="142509" cy="4913"/>
            </a:xfrm>
            <a:prstGeom prst="straightConnector1">
              <a:avLst/>
            </a:prstGeom>
            <a:noFill/>
            <a:ln w="14400" cap="flat" cmpd="sng">
              <a:solidFill>
                <a:srgbClr val="7F7F7F"/>
              </a:solidFill>
              <a:prstDash val="solid"/>
              <a:round/>
              <a:headEnd type="none" w="med" len="med"/>
              <a:tailEnd type="none" w="med" len="med"/>
            </a:ln>
          </p:spPr>
        </p:cxnSp>
        <p:cxnSp>
          <p:nvCxnSpPr>
            <p:cNvPr id="727" name="Google Shape;727;p97"/>
            <p:cNvCxnSpPr/>
            <p:nvPr/>
          </p:nvCxnSpPr>
          <p:spPr>
            <a:xfrm>
              <a:off x="7702186"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28" name="Google Shape;728;p97"/>
            <p:cNvCxnSpPr/>
            <p:nvPr/>
          </p:nvCxnSpPr>
          <p:spPr>
            <a:xfrm>
              <a:off x="7987208" y="9663991"/>
              <a:ext cx="142512" cy="4913"/>
            </a:xfrm>
            <a:prstGeom prst="straightConnector1">
              <a:avLst/>
            </a:prstGeom>
            <a:noFill/>
            <a:ln w="14400" cap="flat" cmpd="sng">
              <a:solidFill>
                <a:srgbClr val="7F7F7F"/>
              </a:solidFill>
              <a:prstDash val="solid"/>
              <a:round/>
              <a:headEnd type="none" w="med" len="med"/>
              <a:tailEnd type="none" w="med" len="med"/>
            </a:ln>
          </p:spPr>
        </p:cxnSp>
        <p:cxnSp>
          <p:nvCxnSpPr>
            <p:cNvPr id="729" name="Google Shape;729;p97"/>
            <p:cNvCxnSpPr/>
            <p:nvPr/>
          </p:nvCxnSpPr>
          <p:spPr>
            <a:xfrm>
              <a:off x="8272230" y="9663991"/>
              <a:ext cx="78627" cy="4913"/>
            </a:xfrm>
            <a:prstGeom prst="straightConnector1">
              <a:avLst/>
            </a:prstGeom>
            <a:noFill/>
            <a:ln w="14400" cap="flat" cmpd="sng">
              <a:solidFill>
                <a:srgbClr val="7F7F7F"/>
              </a:solidFill>
              <a:prstDash val="solid"/>
              <a:round/>
              <a:headEnd type="none" w="med" len="med"/>
              <a:tailEnd type="none" w="med" len="med"/>
            </a:ln>
          </p:spPr>
        </p:cxnSp>
        <p:cxnSp>
          <p:nvCxnSpPr>
            <p:cNvPr id="730" name="Google Shape;730;p97"/>
            <p:cNvCxnSpPr/>
            <p:nvPr/>
          </p:nvCxnSpPr>
          <p:spPr>
            <a:xfrm flipH="1">
              <a:off x="6109995"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731" name="Google Shape;731;p97"/>
            <p:cNvCxnSpPr/>
            <p:nvPr/>
          </p:nvCxnSpPr>
          <p:spPr>
            <a:xfrm flipH="1">
              <a:off x="5824973"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732" name="Google Shape;732;p97"/>
            <p:cNvCxnSpPr/>
            <p:nvPr/>
          </p:nvCxnSpPr>
          <p:spPr>
            <a:xfrm flipH="1">
              <a:off x="5544867"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33" name="Google Shape;733;p97"/>
            <p:cNvCxnSpPr/>
            <p:nvPr/>
          </p:nvCxnSpPr>
          <p:spPr>
            <a:xfrm flipH="1">
              <a:off x="5259845"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34" name="Google Shape;734;p97"/>
            <p:cNvCxnSpPr/>
            <p:nvPr/>
          </p:nvCxnSpPr>
          <p:spPr>
            <a:xfrm flipH="1">
              <a:off x="4974823"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35" name="Google Shape;735;p97"/>
            <p:cNvCxnSpPr/>
            <p:nvPr/>
          </p:nvCxnSpPr>
          <p:spPr>
            <a:xfrm flipH="1">
              <a:off x="4689801"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36" name="Google Shape;736;p97"/>
            <p:cNvCxnSpPr/>
            <p:nvPr/>
          </p:nvCxnSpPr>
          <p:spPr>
            <a:xfrm flipH="1">
              <a:off x="4404779" y="12042450"/>
              <a:ext cx="152338" cy="4913"/>
            </a:xfrm>
            <a:prstGeom prst="straightConnector1">
              <a:avLst/>
            </a:prstGeom>
            <a:noFill/>
            <a:ln w="14400" cap="flat" cmpd="sng">
              <a:solidFill>
                <a:srgbClr val="7F7F7F"/>
              </a:solidFill>
              <a:prstDash val="solid"/>
              <a:round/>
              <a:headEnd type="none" w="med" len="med"/>
              <a:tailEnd type="none" w="med" len="med"/>
            </a:ln>
          </p:spPr>
        </p:cxnSp>
        <p:cxnSp>
          <p:nvCxnSpPr>
            <p:cNvPr id="737" name="Google Shape;737;p97"/>
            <p:cNvCxnSpPr/>
            <p:nvPr/>
          </p:nvCxnSpPr>
          <p:spPr>
            <a:xfrm flipH="1">
              <a:off x="4124670" y="12042450"/>
              <a:ext cx="152341" cy="4913"/>
            </a:xfrm>
            <a:prstGeom prst="straightConnector1">
              <a:avLst/>
            </a:prstGeom>
            <a:noFill/>
            <a:ln w="14400" cap="flat" cmpd="sng">
              <a:solidFill>
                <a:srgbClr val="7F7F7F"/>
              </a:solidFill>
              <a:prstDash val="solid"/>
              <a:round/>
              <a:headEnd type="none" w="med" len="med"/>
              <a:tailEnd type="none" w="med" len="med"/>
            </a:ln>
          </p:spPr>
        </p:cxnSp>
        <p:cxnSp>
          <p:nvCxnSpPr>
            <p:cNvPr id="738" name="Google Shape;738;p97"/>
            <p:cNvCxnSpPr/>
            <p:nvPr/>
          </p:nvCxnSpPr>
          <p:spPr>
            <a:xfrm flipH="1">
              <a:off x="3839648" y="12042450"/>
              <a:ext cx="152341" cy="4913"/>
            </a:xfrm>
            <a:prstGeom prst="straightConnector1">
              <a:avLst/>
            </a:prstGeom>
            <a:noFill/>
            <a:ln w="14400" cap="flat" cmpd="sng">
              <a:solidFill>
                <a:srgbClr val="7F7F7F"/>
              </a:solidFill>
              <a:prstDash val="solid"/>
              <a:round/>
              <a:headEnd type="none" w="med" len="med"/>
              <a:tailEnd type="none" w="med" len="med"/>
            </a:ln>
          </p:spPr>
        </p:cxnSp>
        <p:sp>
          <p:nvSpPr>
            <p:cNvPr id="739" name="Google Shape;739;p97"/>
            <p:cNvSpPr/>
            <p:nvPr/>
          </p:nvSpPr>
          <p:spPr>
            <a:xfrm>
              <a:off x="3593940" y="11988392"/>
              <a:ext cx="108112" cy="54057"/>
            </a:xfrm>
            <a:custGeom>
              <a:avLst/>
              <a:gdLst/>
              <a:ahLst/>
              <a:cxnLst/>
              <a:rect l="l" t="t" r="r" b="b"/>
              <a:pathLst>
                <a:path w="97" h="49" extrusionOk="0">
                  <a:moveTo>
                    <a:pt x="96" y="48"/>
                  </a:moveTo>
                  <a:lnTo>
                    <a:pt x="32" y="48"/>
                  </a:lnTo>
                  <a:lnTo>
                    <a:pt x="0" y="0"/>
                  </a:lnTo>
                </a:path>
              </a:pathLst>
            </a:custGeom>
            <a:noFill/>
            <a:ln w="14400" cap="flat" cmpd="sng">
              <a:solidFill>
                <a:srgbClr val="7F7F7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740" name="Google Shape;740;p97"/>
            <p:cNvCxnSpPr/>
            <p:nvPr/>
          </p:nvCxnSpPr>
          <p:spPr>
            <a:xfrm rot="10800000">
              <a:off x="3441602" y="11737771"/>
              <a:ext cx="88455" cy="132681"/>
            </a:xfrm>
            <a:prstGeom prst="straightConnector1">
              <a:avLst/>
            </a:prstGeom>
            <a:noFill/>
            <a:ln w="14400" cap="flat" cmpd="sng">
              <a:solidFill>
                <a:srgbClr val="7F7F7F"/>
              </a:solidFill>
              <a:prstDash val="solid"/>
              <a:round/>
              <a:headEnd type="none" w="med" len="med"/>
              <a:tailEnd type="none" w="med" len="med"/>
            </a:ln>
          </p:spPr>
        </p:cxnSp>
      </p:grpSp>
      <p:sp>
        <p:nvSpPr>
          <p:cNvPr id="741" name="Google Shape;741;p97"/>
          <p:cNvSpPr txBox="1">
            <a:spLocks noGrp="1"/>
          </p:cNvSpPr>
          <p:nvPr>
            <p:ph type="body" idx="1"/>
          </p:nvPr>
        </p:nvSpPr>
        <p:spPr>
          <a:xfrm>
            <a:off x="734715" y="1476869"/>
            <a:ext cx="4312551" cy="414784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2" name="Google Shape;742;p97"/>
          <p:cNvSpPr/>
          <p:nvPr/>
        </p:nvSpPr>
        <p:spPr>
          <a:xfrm>
            <a:off x="818862" y="1340326"/>
            <a:ext cx="792000" cy="21410"/>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743" name="Google Shape;743;p97"/>
          <p:cNvSpPr txBox="1">
            <a:spLocks noGrp="1"/>
          </p:cNvSpPr>
          <p:nvPr>
            <p:ph type="body" idx="2"/>
          </p:nvPr>
        </p:nvSpPr>
        <p:spPr>
          <a:xfrm>
            <a:off x="734715" y="642972"/>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4" name="Google Shape;744;p97"/>
          <p:cNvSpPr txBox="1">
            <a:spLocks noGrp="1"/>
          </p:cNvSpPr>
          <p:nvPr>
            <p:ph type="body" idx="3"/>
          </p:nvPr>
        </p:nvSpPr>
        <p:spPr>
          <a:xfrm>
            <a:off x="5383587" y="2953714"/>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5" name="Google Shape;745;p97"/>
          <p:cNvSpPr txBox="1">
            <a:spLocks noGrp="1"/>
          </p:cNvSpPr>
          <p:nvPr>
            <p:ph type="body" idx="4"/>
          </p:nvPr>
        </p:nvSpPr>
        <p:spPr>
          <a:xfrm>
            <a:off x="6505378" y="70699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6" name="Google Shape;746;p97"/>
          <p:cNvSpPr txBox="1">
            <a:spLocks noGrp="1"/>
          </p:cNvSpPr>
          <p:nvPr>
            <p:ph type="body" idx="5"/>
          </p:nvPr>
        </p:nvSpPr>
        <p:spPr>
          <a:xfrm>
            <a:off x="6667059" y="525270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7" name="Google Shape;747;p97"/>
          <p:cNvSpPr txBox="1">
            <a:spLocks noGrp="1"/>
          </p:cNvSpPr>
          <p:nvPr>
            <p:ph type="body" idx="6"/>
          </p:nvPr>
        </p:nvSpPr>
        <p:spPr>
          <a:xfrm>
            <a:off x="5731325" y="4198813"/>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8" name="Google Shape;748;p97"/>
          <p:cNvSpPr txBox="1">
            <a:spLocks noGrp="1"/>
          </p:cNvSpPr>
          <p:nvPr>
            <p:ph type="body" idx="7"/>
          </p:nvPr>
        </p:nvSpPr>
        <p:spPr>
          <a:xfrm>
            <a:off x="5779230" y="1711325"/>
            <a:ext cx="2219219" cy="44232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rgbClr val="595A59"/>
              </a:buClr>
              <a:buSzPts val="2200"/>
              <a:buNone/>
              <a:defRPr sz="2200" b="1"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49" name="Google Shape;749;p97"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750" name="Google Shape;750;p97"/>
          <p:cNvGrpSpPr/>
          <p:nvPr/>
        </p:nvGrpSpPr>
        <p:grpSpPr>
          <a:xfrm>
            <a:off x="389965" y="6092742"/>
            <a:ext cx="3144242" cy="374574"/>
            <a:chOff x="301128" y="6151084"/>
            <a:chExt cx="3144242" cy="374574"/>
          </a:xfrm>
        </p:grpSpPr>
        <p:pic>
          <p:nvPicPr>
            <p:cNvPr id="751" name="Google Shape;751;p97"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752" name="Google Shape;752;p97"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753" name="Google Shape;753;p97"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5 point number graph with icons A">
  <p:cSld name="5 point number graph with icons A">
    <p:spTree>
      <p:nvGrpSpPr>
        <p:cNvPr id="1" name="Shape 754"/>
        <p:cNvGrpSpPr/>
        <p:nvPr/>
      </p:nvGrpSpPr>
      <p:grpSpPr>
        <a:xfrm>
          <a:off x="0" y="0"/>
          <a:ext cx="0" cy="0"/>
          <a:chOff x="0" y="0"/>
          <a:chExt cx="0" cy="0"/>
        </a:xfrm>
      </p:grpSpPr>
      <p:sp>
        <p:nvSpPr>
          <p:cNvPr id="755" name="Google Shape;755;p98"/>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3600"/>
              <a:buNone/>
              <a:defRPr sz="36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6" name="Google Shape;756;p98"/>
          <p:cNvSpPr/>
          <p:nvPr/>
        </p:nvSpPr>
        <p:spPr>
          <a:xfrm>
            <a:off x="2384303" y="2144026"/>
            <a:ext cx="2066436" cy="2071148"/>
          </a:xfrm>
          <a:custGeom>
            <a:avLst/>
            <a:gdLst/>
            <a:ahLst/>
            <a:cxnLst/>
            <a:rect l="l" t="t" r="r" b="b"/>
            <a:pathLst>
              <a:path w="3868" h="3876" extrusionOk="0">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7" name="Google Shape;757;p98"/>
          <p:cNvSpPr/>
          <p:nvPr/>
        </p:nvSpPr>
        <p:spPr>
          <a:xfrm>
            <a:off x="6875324" y="2733089"/>
            <a:ext cx="2365680" cy="2365680"/>
          </a:xfrm>
          <a:custGeom>
            <a:avLst/>
            <a:gdLst/>
            <a:ahLst/>
            <a:cxnLst/>
            <a:rect l="l" t="t" r="r" b="b"/>
            <a:pathLst>
              <a:path w="4428" h="4428" extrusionOk="0">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8" name="Google Shape;758;p98"/>
          <p:cNvSpPr/>
          <p:nvPr/>
        </p:nvSpPr>
        <p:spPr>
          <a:xfrm>
            <a:off x="4224538" y="3013484"/>
            <a:ext cx="2313842" cy="2313842"/>
          </a:xfrm>
          <a:custGeom>
            <a:avLst/>
            <a:gdLst/>
            <a:ahLst/>
            <a:cxnLst/>
            <a:rect l="l" t="t" r="r" b="b"/>
            <a:pathLst>
              <a:path w="4330" h="4329" extrusionOk="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9" name="Google Shape;759;p98"/>
          <p:cNvSpPr/>
          <p:nvPr/>
        </p:nvSpPr>
        <p:spPr>
          <a:xfrm>
            <a:off x="8911127" y="1536112"/>
            <a:ext cx="2690842" cy="2688487"/>
          </a:xfrm>
          <a:custGeom>
            <a:avLst/>
            <a:gdLst/>
            <a:ahLst/>
            <a:cxnLst/>
            <a:rect l="l" t="t" r="r" b="b"/>
            <a:pathLst>
              <a:path w="5034" h="5033" extrusionOk="0">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0" name="Google Shape;760;p98"/>
          <p:cNvSpPr/>
          <p:nvPr/>
        </p:nvSpPr>
        <p:spPr>
          <a:xfrm>
            <a:off x="5574671" y="1498412"/>
            <a:ext cx="1983966" cy="1979254"/>
          </a:xfrm>
          <a:custGeom>
            <a:avLst/>
            <a:gdLst/>
            <a:ahLst/>
            <a:cxnLst/>
            <a:rect l="l" t="t" r="r" b="b"/>
            <a:pathLst>
              <a:path w="3714" h="3704" extrusionOk="0">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1" name="Google Shape;761;p98"/>
          <p:cNvSpPr/>
          <p:nvPr/>
        </p:nvSpPr>
        <p:spPr>
          <a:xfrm>
            <a:off x="2108622" y="3272672"/>
            <a:ext cx="791702" cy="791702"/>
          </a:xfrm>
          <a:custGeom>
            <a:avLst/>
            <a:gdLst/>
            <a:ahLst/>
            <a:cxnLst/>
            <a:rect l="l" t="t" r="r" b="b"/>
            <a:pathLst>
              <a:path w="1483" h="1482" extrusionOk="0">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79527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2" name="Google Shape;762;p98"/>
          <p:cNvSpPr/>
          <p:nvPr/>
        </p:nvSpPr>
        <p:spPr>
          <a:xfrm>
            <a:off x="5923397" y="4495568"/>
            <a:ext cx="791702" cy="791702"/>
          </a:xfrm>
          <a:custGeom>
            <a:avLst/>
            <a:gdLst/>
            <a:ahLst/>
            <a:cxnLst/>
            <a:rect l="l" t="t" r="r" b="b"/>
            <a:pathLst>
              <a:path w="1483" h="1482" extrusionOk="0">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81D1C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3" name="Google Shape;763;p98"/>
          <p:cNvSpPr/>
          <p:nvPr/>
        </p:nvSpPr>
        <p:spPr>
          <a:xfrm>
            <a:off x="5527546" y="1342899"/>
            <a:ext cx="791702" cy="786989"/>
          </a:xfrm>
          <a:custGeom>
            <a:avLst/>
            <a:gdLst/>
            <a:ahLst/>
            <a:cxnLst/>
            <a:rect l="l" t="t" r="r" b="b"/>
            <a:pathLst>
              <a:path w="1483" h="1473" extrusionOk="0">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F27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4" name="Google Shape;764;p98"/>
          <p:cNvSpPr/>
          <p:nvPr/>
        </p:nvSpPr>
        <p:spPr>
          <a:xfrm>
            <a:off x="8058164" y="2400858"/>
            <a:ext cx="786989" cy="786989"/>
          </a:xfrm>
          <a:custGeom>
            <a:avLst/>
            <a:gdLst/>
            <a:ahLst/>
            <a:cxnLst/>
            <a:rect l="l" t="t" r="r" b="b"/>
            <a:pathLst>
              <a:path w="1474" h="1473" extrusionOk="0">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91639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5" name="Google Shape;765;p98"/>
          <p:cNvSpPr/>
          <p:nvPr/>
        </p:nvSpPr>
        <p:spPr>
          <a:xfrm>
            <a:off x="10852680" y="1609156"/>
            <a:ext cx="786989" cy="791702"/>
          </a:xfrm>
          <a:custGeom>
            <a:avLst/>
            <a:gdLst/>
            <a:ahLst/>
            <a:cxnLst/>
            <a:rect l="l" t="t" r="r" b="b"/>
            <a:pathLst>
              <a:path w="1474" h="1482" extrusionOk="0">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76C0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6" name="Google Shape;766;p98"/>
          <p:cNvSpPr txBox="1">
            <a:spLocks noGrp="1"/>
          </p:cNvSpPr>
          <p:nvPr>
            <p:ph type="body" idx="2"/>
          </p:nvPr>
        </p:nvSpPr>
        <p:spPr>
          <a:xfrm>
            <a:off x="2505115" y="2803265"/>
            <a:ext cx="1740791" cy="69763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7" name="Google Shape;767;p98"/>
          <p:cNvSpPr txBox="1">
            <a:spLocks noGrp="1"/>
          </p:cNvSpPr>
          <p:nvPr>
            <p:ph type="body" idx="3"/>
          </p:nvPr>
        </p:nvSpPr>
        <p:spPr>
          <a:xfrm>
            <a:off x="4451914" y="3788978"/>
            <a:ext cx="1853076" cy="83943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8" name="Google Shape;768;p98"/>
          <p:cNvSpPr txBox="1">
            <a:spLocks noGrp="1"/>
          </p:cNvSpPr>
          <p:nvPr>
            <p:ph type="body" idx="4"/>
          </p:nvPr>
        </p:nvSpPr>
        <p:spPr>
          <a:xfrm>
            <a:off x="6950565" y="3500899"/>
            <a:ext cx="213096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9" name="Google Shape;769;p98"/>
          <p:cNvSpPr txBox="1">
            <a:spLocks noGrp="1"/>
          </p:cNvSpPr>
          <p:nvPr>
            <p:ph type="body" idx="5"/>
          </p:nvPr>
        </p:nvSpPr>
        <p:spPr>
          <a:xfrm>
            <a:off x="9067268" y="2446428"/>
            <a:ext cx="2333958"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0" name="Google Shape;770;p98"/>
          <p:cNvSpPr txBox="1">
            <a:spLocks noGrp="1"/>
          </p:cNvSpPr>
          <p:nvPr>
            <p:ph type="body" idx="6"/>
          </p:nvPr>
        </p:nvSpPr>
        <p:spPr>
          <a:xfrm>
            <a:off x="5645112" y="2214208"/>
            <a:ext cx="1740791" cy="880763"/>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1" name="Google Shape;771;p98"/>
          <p:cNvSpPr txBox="1">
            <a:spLocks noGrp="1"/>
          </p:cNvSpPr>
          <p:nvPr>
            <p:ph type="body" idx="7"/>
          </p:nvPr>
        </p:nvSpPr>
        <p:spPr>
          <a:xfrm>
            <a:off x="2138039" y="3421579"/>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72" name="Google Shape;772;p98"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773" name="Google Shape;773;p98"/>
          <p:cNvGrpSpPr/>
          <p:nvPr/>
        </p:nvGrpSpPr>
        <p:grpSpPr>
          <a:xfrm>
            <a:off x="389965" y="6092742"/>
            <a:ext cx="3144242" cy="374574"/>
            <a:chOff x="301128" y="6151084"/>
            <a:chExt cx="3144242" cy="374574"/>
          </a:xfrm>
        </p:grpSpPr>
        <p:pic>
          <p:nvPicPr>
            <p:cNvPr id="774" name="Google Shape;774;p98"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775" name="Google Shape;775;p98"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776" name="Google Shape;776;p98"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
        <p:nvSpPr>
          <p:cNvPr id="777" name="Google Shape;777;p98"/>
          <p:cNvSpPr txBox="1">
            <a:spLocks noGrp="1"/>
          </p:cNvSpPr>
          <p:nvPr>
            <p:ph type="body" idx="8"/>
          </p:nvPr>
        </p:nvSpPr>
        <p:spPr>
          <a:xfrm>
            <a:off x="6003355" y="464181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8" name="Google Shape;778;p98"/>
          <p:cNvSpPr txBox="1">
            <a:spLocks noGrp="1"/>
          </p:cNvSpPr>
          <p:nvPr>
            <p:ph type="body" idx="9"/>
          </p:nvPr>
        </p:nvSpPr>
        <p:spPr>
          <a:xfrm>
            <a:off x="5575772" y="1390066"/>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9" name="Google Shape;779;p98"/>
          <p:cNvSpPr txBox="1">
            <a:spLocks noGrp="1"/>
          </p:cNvSpPr>
          <p:nvPr>
            <p:ph type="body" idx="13"/>
          </p:nvPr>
        </p:nvSpPr>
        <p:spPr>
          <a:xfrm>
            <a:off x="8119887" y="2463875"/>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0" name="Google Shape;780;p98"/>
          <p:cNvSpPr txBox="1">
            <a:spLocks noGrp="1"/>
          </p:cNvSpPr>
          <p:nvPr>
            <p:ph type="body" idx="14"/>
          </p:nvPr>
        </p:nvSpPr>
        <p:spPr>
          <a:xfrm>
            <a:off x="10942078" y="1707788"/>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3600"/>
              <a:buNone/>
              <a:defRPr sz="3600" b="1"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 point number graph with icons ">
  <p:cSld name="4 point number graph with icons ">
    <p:spTree>
      <p:nvGrpSpPr>
        <p:cNvPr id="1" name="Shape 781"/>
        <p:cNvGrpSpPr/>
        <p:nvPr/>
      </p:nvGrpSpPr>
      <p:grpSpPr>
        <a:xfrm>
          <a:off x="0" y="0"/>
          <a:ext cx="0" cy="0"/>
          <a:chOff x="0" y="0"/>
          <a:chExt cx="0" cy="0"/>
        </a:xfrm>
      </p:grpSpPr>
      <p:sp>
        <p:nvSpPr>
          <p:cNvPr id="782" name="Google Shape;782;p9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3600"/>
              <a:buNone/>
              <a:defRPr sz="3600" b="0" i="0">
                <a:solidFill>
                  <a:srgbClr val="595A59"/>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3" name="Google Shape;783;p99"/>
          <p:cNvSpPr/>
          <p:nvPr/>
        </p:nvSpPr>
        <p:spPr>
          <a:xfrm>
            <a:off x="2089889" y="2141094"/>
            <a:ext cx="2664102" cy="2664102"/>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4" name="Google Shape;784;p99"/>
          <p:cNvSpPr/>
          <p:nvPr/>
        </p:nvSpPr>
        <p:spPr>
          <a:xfrm>
            <a:off x="4385115" y="2141094"/>
            <a:ext cx="2664102" cy="2664102"/>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5" name="Google Shape;785;p99"/>
          <p:cNvSpPr/>
          <p:nvPr/>
        </p:nvSpPr>
        <p:spPr>
          <a:xfrm>
            <a:off x="6680341" y="2141094"/>
            <a:ext cx="2664102" cy="2664102"/>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6" name="Google Shape;786;p99"/>
          <p:cNvSpPr/>
          <p:nvPr/>
        </p:nvSpPr>
        <p:spPr>
          <a:xfrm>
            <a:off x="8975567" y="2141094"/>
            <a:ext cx="2664102" cy="2664102"/>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7" name="Google Shape;787;p99"/>
          <p:cNvSpPr/>
          <p:nvPr/>
        </p:nvSpPr>
        <p:spPr>
          <a:xfrm>
            <a:off x="2458765" y="1698686"/>
            <a:ext cx="1268168" cy="1268168"/>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8" name="Google Shape;788;p99"/>
          <p:cNvSpPr/>
          <p:nvPr/>
        </p:nvSpPr>
        <p:spPr>
          <a:xfrm>
            <a:off x="4753991" y="1698686"/>
            <a:ext cx="1268168" cy="1268168"/>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9" name="Google Shape;789;p99"/>
          <p:cNvSpPr/>
          <p:nvPr/>
        </p:nvSpPr>
        <p:spPr>
          <a:xfrm>
            <a:off x="7049217" y="1698686"/>
            <a:ext cx="1268168" cy="1268168"/>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0" name="Google Shape;790;p99"/>
          <p:cNvSpPr/>
          <p:nvPr/>
        </p:nvSpPr>
        <p:spPr>
          <a:xfrm>
            <a:off x="9344443" y="1698686"/>
            <a:ext cx="1268168" cy="1268168"/>
          </a:xfrm>
          <a:prstGeom prst="ellipse">
            <a:avLst/>
          </a:prstGeom>
          <a:solidFill>
            <a:srgbClr val="916395">
              <a:alpha val="8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1" name="Google Shape;791;p99"/>
          <p:cNvSpPr/>
          <p:nvPr/>
        </p:nvSpPr>
        <p:spPr>
          <a:xfrm>
            <a:off x="2562014" y="1786976"/>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2" name="Google Shape;792;p99"/>
          <p:cNvSpPr/>
          <p:nvPr/>
        </p:nvSpPr>
        <p:spPr>
          <a:xfrm>
            <a:off x="4860745" y="1805440"/>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3" name="Google Shape;793;p99"/>
          <p:cNvSpPr/>
          <p:nvPr/>
        </p:nvSpPr>
        <p:spPr>
          <a:xfrm>
            <a:off x="7155971" y="1805439"/>
            <a:ext cx="105466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4" name="Google Shape;794;p99"/>
          <p:cNvSpPr/>
          <p:nvPr/>
        </p:nvSpPr>
        <p:spPr>
          <a:xfrm>
            <a:off x="9451197" y="1805439"/>
            <a:ext cx="105466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5" name="Google Shape;795;p99"/>
          <p:cNvSpPr/>
          <p:nvPr/>
        </p:nvSpPr>
        <p:spPr>
          <a:xfrm>
            <a:off x="3435379" y="4279578"/>
            <a:ext cx="879736" cy="879735"/>
          </a:xfrm>
          <a:prstGeom prst="ellipse">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6" name="Google Shape;796;p99"/>
          <p:cNvSpPr/>
          <p:nvPr/>
        </p:nvSpPr>
        <p:spPr>
          <a:xfrm>
            <a:off x="5798873" y="4279578"/>
            <a:ext cx="879736" cy="879735"/>
          </a:xfrm>
          <a:prstGeom prst="ellipse">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7" name="Google Shape;797;p99"/>
          <p:cNvSpPr/>
          <p:nvPr/>
        </p:nvSpPr>
        <p:spPr>
          <a:xfrm>
            <a:off x="8095831" y="4279578"/>
            <a:ext cx="879736" cy="879735"/>
          </a:xfrm>
          <a:prstGeom prst="ellipse">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8" name="Google Shape;798;p99"/>
          <p:cNvSpPr/>
          <p:nvPr/>
        </p:nvSpPr>
        <p:spPr>
          <a:xfrm>
            <a:off x="10526240" y="4279578"/>
            <a:ext cx="879736" cy="879735"/>
          </a:xfrm>
          <a:prstGeom prst="ellipse">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99" name="Google Shape;799;p99"/>
          <p:cNvSpPr txBox="1">
            <a:spLocks noGrp="1"/>
          </p:cNvSpPr>
          <p:nvPr>
            <p:ph type="body" idx="2"/>
          </p:nvPr>
        </p:nvSpPr>
        <p:spPr>
          <a:xfrm>
            <a:off x="2747941" y="194690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79527B"/>
              </a:buClr>
              <a:buSzPts val="4800"/>
              <a:buNone/>
              <a:defRPr sz="4800" b="1" i="0">
                <a:solidFill>
                  <a:srgbClr val="79527B"/>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0" name="Google Shape;800;p99"/>
          <p:cNvSpPr txBox="1">
            <a:spLocks noGrp="1"/>
          </p:cNvSpPr>
          <p:nvPr>
            <p:ph type="body" idx="3"/>
          </p:nvPr>
        </p:nvSpPr>
        <p:spPr>
          <a:xfrm>
            <a:off x="5064548" y="1949503"/>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81D1C5"/>
              </a:buClr>
              <a:buSzPts val="4800"/>
              <a:buNone/>
              <a:defRPr sz="4800" b="1" i="0">
                <a:solidFill>
                  <a:srgbClr val="81D1C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1" name="Google Shape;801;p99"/>
          <p:cNvSpPr txBox="1">
            <a:spLocks noGrp="1"/>
          </p:cNvSpPr>
          <p:nvPr>
            <p:ph type="body" idx="4"/>
          </p:nvPr>
        </p:nvSpPr>
        <p:spPr>
          <a:xfrm>
            <a:off x="7338393" y="1962861"/>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F27954"/>
              </a:buClr>
              <a:buSzPts val="4800"/>
              <a:buNone/>
              <a:defRPr sz="4800" b="1" i="0">
                <a:solidFill>
                  <a:srgbClr val="F27954"/>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2" name="Google Shape;802;p99"/>
          <p:cNvSpPr txBox="1">
            <a:spLocks noGrp="1"/>
          </p:cNvSpPr>
          <p:nvPr>
            <p:ph type="body" idx="5"/>
          </p:nvPr>
        </p:nvSpPr>
        <p:spPr>
          <a:xfrm>
            <a:off x="9655000" y="1965457"/>
            <a:ext cx="695250" cy="73479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916395"/>
              </a:buClr>
              <a:buSzPts val="4800"/>
              <a:buNone/>
              <a:defRPr sz="4800" b="1" i="0">
                <a:solidFill>
                  <a:srgbClr val="916395"/>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3" name="Google Shape;803;p99"/>
          <p:cNvSpPr txBox="1">
            <a:spLocks noGrp="1"/>
          </p:cNvSpPr>
          <p:nvPr>
            <p:ph type="body" idx="6"/>
          </p:nvPr>
        </p:nvSpPr>
        <p:spPr>
          <a:xfrm>
            <a:off x="2291885" y="313586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4" name="Google Shape;804;p99"/>
          <p:cNvSpPr txBox="1">
            <a:spLocks noGrp="1"/>
          </p:cNvSpPr>
          <p:nvPr>
            <p:ph type="body" idx="7"/>
          </p:nvPr>
        </p:nvSpPr>
        <p:spPr>
          <a:xfrm>
            <a:off x="4623112" y="311706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5" name="Google Shape;805;p99"/>
          <p:cNvSpPr txBox="1">
            <a:spLocks noGrp="1"/>
          </p:cNvSpPr>
          <p:nvPr>
            <p:ph type="body" idx="8"/>
          </p:nvPr>
        </p:nvSpPr>
        <p:spPr>
          <a:xfrm>
            <a:off x="6878370" y="3121537"/>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6" name="Google Shape;806;p99"/>
          <p:cNvSpPr txBox="1">
            <a:spLocks noGrp="1"/>
          </p:cNvSpPr>
          <p:nvPr>
            <p:ph type="body" idx="9"/>
          </p:nvPr>
        </p:nvSpPr>
        <p:spPr>
          <a:xfrm>
            <a:off x="9209597" y="3102739"/>
            <a:ext cx="2093228" cy="120208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7" name="Google Shape;807;p99"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grpSp>
        <p:nvGrpSpPr>
          <p:cNvPr id="808" name="Google Shape;808;p99"/>
          <p:cNvGrpSpPr/>
          <p:nvPr/>
        </p:nvGrpSpPr>
        <p:grpSpPr>
          <a:xfrm>
            <a:off x="389965" y="6092742"/>
            <a:ext cx="3144242" cy="374574"/>
            <a:chOff x="301128" y="6151084"/>
            <a:chExt cx="3144242" cy="374574"/>
          </a:xfrm>
        </p:grpSpPr>
        <p:pic>
          <p:nvPicPr>
            <p:cNvPr id="809" name="Google Shape;809;p99"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810" name="Google Shape;810;p99"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811" name="Google Shape;811;p99"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 point icon graph">
  <p:cSld name="4 point icon graph">
    <p:spTree>
      <p:nvGrpSpPr>
        <p:cNvPr id="1" name="Shape 812"/>
        <p:cNvGrpSpPr/>
        <p:nvPr/>
      </p:nvGrpSpPr>
      <p:grpSpPr>
        <a:xfrm>
          <a:off x="0" y="0"/>
          <a:ext cx="0" cy="0"/>
          <a:chOff x="0" y="0"/>
          <a:chExt cx="0" cy="0"/>
        </a:xfrm>
      </p:grpSpPr>
      <p:pic>
        <p:nvPicPr>
          <p:cNvPr id="813" name="Google Shape;813;p100"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sp>
        <p:nvSpPr>
          <p:cNvPr id="814" name="Google Shape;814;p100"/>
          <p:cNvSpPr/>
          <p:nvPr/>
        </p:nvSpPr>
        <p:spPr>
          <a:xfrm>
            <a:off x="4292836" y="2475929"/>
            <a:ext cx="1660392" cy="233707"/>
          </a:xfrm>
          <a:custGeom>
            <a:avLst/>
            <a:gdLst/>
            <a:ahLst/>
            <a:cxnLst/>
            <a:rect l="l" t="t" r="r" b="b"/>
            <a:pathLst>
              <a:path w="1088" h="154" extrusionOk="0">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15" name="Google Shape;815;p100"/>
          <p:cNvSpPr/>
          <p:nvPr/>
        </p:nvSpPr>
        <p:spPr>
          <a:xfrm>
            <a:off x="3846806" y="2428576"/>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16" name="Google Shape;816;p100"/>
          <p:cNvSpPr/>
          <p:nvPr/>
        </p:nvSpPr>
        <p:spPr>
          <a:xfrm>
            <a:off x="3912488" y="2494259"/>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17" name="Google Shape;817;p100"/>
          <p:cNvSpPr/>
          <p:nvPr/>
        </p:nvSpPr>
        <p:spPr>
          <a:xfrm>
            <a:off x="3324401" y="800258"/>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18" name="Google Shape;818;p100"/>
          <p:cNvSpPr/>
          <p:nvPr/>
        </p:nvSpPr>
        <p:spPr>
          <a:xfrm>
            <a:off x="6055570" y="2428576"/>
            <a:ext cx="325357" cy="326885"/>
          </a:xfrm>
          <a:custGeom>
            <a:avLst/>
            <a:gdLst/>
            <a:ahLst/>
            <a:cxnLst/>
            <a:rect l="l" t="t" r="r" b="b"/>
            <a:pathLst>
              <a:path w="214" h="215" extrusionOk="0">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19" name="Google Shape;819;p100"/>
          <p:cNvSpPr/>
          <p:nvPr/>
        </p:nvSpPr>
        <p:spPr>
          <a:xfrm>
            <a:off x="6119725" y="2494259"/>
            <a:ext cx="193993" cy="193992"/>
          </a:xfrm>
          <a:custGeom>
            <a:avLst/>
            <a:gdLst/>
            <a:ahLst/>
            <a:cxnLst/>
            <a:rect l="l" t="t" r="r" b="b"/>
            <a:pathLst>
              <a:path w="128" h="128" extrusionOk="0">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0" name="Google Shape;820;p100"/>
          <p:cNvSpPr/>
          <p:nvPr/>
        </p:nvSpPr>
        <p:spPr>
          <a:xfrm>
            <a:off x="5531638" y="2921959"/>
            <a:ext cx="1368640" cy="1512224"/>
          </a:xfrm>
          <a:custGeom>
            <a:avLst/>
            <a:gdLst/>
            <a:ahLst/>
            <a:cxnLst/>
            <a:rect l="l" t="t" r="r" b="b"/>
            <a:pathLst>
              <a:path w="897" h="991" extrusionOk="0">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81D1C5"/>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1" name="Google Shape;821;p100"/>
          <p:cNvSpPr/>
          <p:nvPr/>
        </p:nvSpPr>
        <p:spPr>
          <a:xfrm>
            <a:off x="6489380" y="2475929"/>
            <a:ext cx="1660392" cy="233707"/>
          </a:xfrm>
          <a:custGeom>
            <a:avLst/>
            <a:gdLst/>
            <a:ahLst/>
            <a:cxnLst/>
            <a:rect l="l" t="t" r="r" b="b"/>
            <a:pathLst>
              <a:path w="1088" h="154" extrusionOk="0">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2" name="Google Shape;822;p100"/>
          <p:cNvSpPr/>
          <p:nvPr/>
        </p:nvSpPr>
        <p:spPr>
          <a:xfrm>
            <a:off x="8249060" y="2428576"/>
            <a:ext cx="326885" cy="326885"/>
          </a:xfrm>
          <a:custGeom>
            <a:avLst/>
            <a:gdLst/>
            <a:ahLst/>
            <a:cxnLst/>
            <a:rect l="l" t="t" r="r" b="b"/>
            <a:pathLst>
              <a:path w="215" h="215" extrusionOk="0">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3" name="Google Shape;823;p100"/>
          <p:cNvSpPr/>
          <p:nvPr/>
        </p:nvSpPr>
        <p:spPr>
          <a:xfrm>
            <a:off x="8316270" y="2494259"/>
            <a:ext cx="192465" cy="193992"/>
          </a:xfrm>
          <a:custGeom>
            <a:avLst/>
            <a:gdLst/>
            <a:ahLst/>
            <a:cxnLst/>
            <a:rect l="l" t="t" r="r" b="b"/>
            <a:pathLst>
              <a:path w="127" h="128" extrusionOk="0">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4" name="Google Shape;824;p100"/>
          <p:cNvSpPr/>
          <p:nvPr/>
        </p:nvSpPr>
        <p:spPr>
          <a:xfrm>
            <a:off x="7728183" y="800258"/>
            <a:ext cx="1367112" cy="1510697"/>
          </a:xfrm>
          <a:custGeom>
            <a:avLst/>
            <a:gdLst/>
            <a:ahLst/>
            <a:cxnLst/>
            <a:rect l="l" t="t" r="r" b="b"/>
            <a:pathLst>
              <a:path w="896" h="990" extrusionOk="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F27954"/>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5" name="Google Shape;825;p100"/>
          <p:cNvSpPr/>
          <p:nvPr/>
        </p:nvSpPr>
        <p:spPr>
          <a:xfrm>
            <a:off x="8684398" y="2475929"/>
            <a:ext cx="1661920" cy="233707"/>
          </a:xfrm>
          <a:custGeom>
            <a:avLst/>
            <a:gdLst/>
            <a:ahLst/>
            <a:cxnLst/>
            <a:rect l="l" t="t" r="r" b="b"/>
            <a:pathLst>
              <a:path w="1089" h="154" extrusionOk="0">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6" name="Google Shape;826;p100"/>
          <p:cNvSpPr/>
          <p:nvPr/>
        </p:nvSpPr>
        <p:spPr>
          <a:xfrm>
            <a:off x="10445605" y="2428576"/>
            <a:ext cx="325357" cy="326885"/>
          </a:xfrm>
          <a:custGeom>
            <a:avLst/>
            <a:gdLst/>
            <a:ahLst/>
            <a:cxnLst/>
            <a:rect l="l" t="t" r="r" b="b"/>
            <a:pathLst>
              <a:path w="214" h="215" extrusionOk="0">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7" name="Google Shape;827;p100"/>
          <p:cNvSpPr/>
          <p:nvPr/>
        </p:nvSpPr>
        <p:spPr>
          <a:xfrm>
            <a:off x="10512815" y="2494259"/>
            <a:ext cx="190937" cy="193992"/>
          </a:xfrm>
          <a:custGeom>
            <a:avLst/>
            <a:gdLst/>
            <a:ahLst/>
            <a:cxnLst/>
            <a:rect l="l" t="t" r="r" b="b"/>
            <a:pathLst>
              <a:path w="126" h="128" extrusionOk="0">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8" name="Google Shape;828;p100"/>
          <p:cNvSpPr/>
          <p:nvPr/>
        </p:nvSpPr>
        <p:spPr>
          <a:xfrm>
            <a:off x="9924727" y="2921959"/>
            <a:ext cx="1367112" cy="1512224"/>
          </a:xfrm>
          <a:custGeom>
            <a:avLst/>
            <a:gdLst/>
            <a:ahLst/>
            <a:cxnLst/>
            <a:rect l="l" t="t" r="r" b="b"/>
            <a:pathLst>
              <a:path w="896" h="991" extrusionOk="0">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9527B">
              <a:alpha val="89803"/>
            </a:srgbClr>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29" name="Google Shape;829;p100"/>
          <p:cNvSpPr txBox="1"/>
          <p:nvPr/>
        </p:nvSpPr>
        <p:spPr>
          <a:xfrm>
            <a:off x="5691808" y="1322650"/>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Your Title</a:t>
            </a:r>
            <a:endParaRPr/>
          </a:p>
        </p:txBody>
      </p:sp>
      <p:sp>
        <p:nvSpPr>
          <p:cNvPr id="830" name="Google Shape;830;p100"/>
          <p:cNvSpPr txBox="1"/>
          <p:nvPr/>
        </p:nvSpPr>
        <p:spPr>
          <a:xfrm>
            <a:off x="10092535" y="1322650"/>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Your Title</a:t>
            </a:r>
            <a:endParaRPr/>
          </a:p>
        </p:txBody>
      </p:sp>
      <p:sp>
        <p:nvSpPr>
          <p:cNvPr id="831" name="Google Shape;831;p100"/>
          <p:cNvSpPr txBox="1"/>
          <p:nvPr/>
        </p:nvSpPr>
        <p:spPr>
          <a:xfrm>
            <a:off x="7895149" y="3013347"/>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Your Title</a:t>
            </a:r>
            <a:endParaRPr/>
          </a:p>
        </p:txBody>
      </p:sp>
      <p:sp>
        <p:nvSpPr>
          <p:cNvPr id="832" name="Google Shape;832;p100"/>
          <p:cNvSpPr txBox="1">
            <a:spLocks noGrp="1"/>
          </p:cNvSpPr>
          <p:nvPr>
            <p:ph type="body" idx="1"/>
          </p:nvPr>
        </p:nvSpPr>
        <p:spPr>
          <a:xfrm>
            <a:off x="2833955" y="2984923"/>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3" name="Google Shape;833;p100"/>
          <p:cNvSpPr txBox="1">
            <a:spLocks noGrp="1"/>
          </p:cNvSpPr>
          <p:nvPr>
            <p:ph type="body" idx="2"/>
          </p:nvPr>
        </p:nvSpPr>
        <p:spPr>
          <a:xfrm>
            <a:off x="7261647" y="2951026"/>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4" name="Google Shape;834;p100"/>
          <p:cNvSpPr txBox="1">
            <a:spLocks noGrp="1"/>
          </p:cNvSpPr>
          <p:nvPr>
            <p:ph type="body" idx="3"/>
          </p:nvPr>
        </p:nvSpPr>
        <p:spPr>
          <a:xfrm>
            <a:off x="5051398" y="1028522"/>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5" name="Google Shape;835;p100"/>
          <p:cNvSpPr txBox="1">
            <a:spLocks noGrp="1"/>
          </p:cNvSpPr>
          <p:nvPr>
            <p:ph type="body" idx="4"/>
          </p:nvPr>
        </p:nvSpPr>
        <p:spPr>
          <a:xfrm>
            <a:off x="9377489" y="994625"/>
            <a:ext cx="2253709" cy="123749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6" name="Google Shape;836;p100"/>
          <p:cNvSpPr/>
          <p:nvPr/>
        </p:nvSpPr>
        <p:spPr>
          <a:xfrm>
            <a:off x="0" y="2489789"/>
            <a:ext cx="3733642" cy="233707"/>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79527B"/>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837" name="Google Shape;837;p100"/>
          <p:cNvGrpSpPr/>
          <p:nvPr/>
        </p:nvGrpSpPr>
        <p:grpSpPr>
          <a:xfrm>
            <a:off x="389965" y="6092742"/>
            <a:ext cx="3144242" cy="374574"/>
            <a:chOff x="301128" y="6151084"/>
            <a:chExt cx="3144242" cy="374574"/>
          </a:xfrm>
        </p:grpSpPr>
        <p:pic>
          <p:nvPicPr>
            <p:cNvPr id="838" name="Google Shape;838;p100"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839" name="Google Shape;839;p100"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840" name="Google Shape;840;p100"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ext only with 1 colum - RIGHT">
  <p:cSld name="text only with 1 colum - RIGHT">
    <p:spTree>
      <p:nvGrpSpPr>
        <p:cNvPr id="1" name="Shape 841"/>
        <p:cNvGrpSpPr/>
        <p:nvPr/>
      </p:nvGrpSpPr>
      <p:grpSpPr>
        <a:xfrm>
          <a:off x="0" y="0"/>
          <a:ext cx="0" cy="0"/>
          <a:chOff x="0" y="0"/>
          <a:chExt cx="0" cy="0"/>
        </a:xfrm>
      </p:grpSpPr>
      <p:sp>
        <p:nvSpPr>
          <p:cNvPr id="842" name="Google Shape;842;p101"/>
          <p:cNvSpPr txBox="1">
            <a:spLocks noGrp="1"/>
          </p:cNvSpPr>
          <p:nvPr>
            <p:ph type="body" idx="1"/>
          </p:nvPr>
        </p:nvSpPr>
        <p:spPr>
          <a:xfrm>
            <a:off x="2716696" y="873303"/>
            <a:ext cx="8852375" cy="6973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245473"/>
              </a:buClr>
              <a:buSzPts val="3600"/>
              <a:buNone/>
              <a:defRPr sz="3600">
                <a:solidFill>
                  <a:srgbClr val="245473"/>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3" name="Google Shape;843;p101"/>
          <p:cNvSpPr txBox="1">
            <a:spLocks noGrp="1"/>
          </p:cNvSpPr>
          <p:nvPr>
            <p:ph type="body" idx="2"/>
          </p:nvPr>
        </p:nvSpPr>
        <p:spPr>
          <a:xfrm>
            <a:off x="2734103" y="1982978"/>
            <a:ext cx="8834969" cy="397510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45473"/>
              </a:buClr>
              <a:buSzPts val="2400"/>
              <a:buNone/>
              <a:defRPr sz="2400">
                <a:solidFill>
                  <a:srgbClr val="245473"/>
                </a:solidFill>
              </a:defRPr>
            </a:lvl1pPr>
            <a:lvl2pPr marL="914400" lvl="1" indent="-228600" algn="ctr">
              <a:lnSpc>
                <a:spcPct val="90000"/>
              </a:lnSpc>
              <a:spcBef>
                <a:spcPts val="500"/>
              </a:spcBef>
              <a:spcAft>
                <a:spcPts val="0"/>
              </a:spcAft>
              <a:buClr>
                <a:srgbClr val="4D4D4C"/>
              </a:buClr>
              <a:buSzPts val="2400"/>
              <a:buNone/>
              <a:defRPr sz="2400">
                <a:solidFill>
                  <a:srgbClr val="4D4D4C"/>
                </a:solidFill>
              </a:defRPr>
            </a:lvl2pPr>
            <a:lvl3pPr marL="1371600" lvl="2" indent="-228600" algn="ctr">
              <a:lnSpc>
                <a:spcPct val="90000"/>
              </a:lnSpc>
              <a:spcBef>
                <a:spcPts val="500"/>
              </a:spcBef>
              <a:spcAft>
                <a:spcPts val="0"/>
              </a:spcAft>
              <a:buClr>
                <a:srgbClr val="4D4D4C"/>
              </a:buClr>
              <a:buSzPts val="2400"/>
              <a:buNone/>
              <a:defRPr sz="2400">
                <a:solidFill>
                  <a:srgbClr val="4D4D4C"/>
                </a:solidFill>
              </a:defRPr>
            </a:lvl3pPr>
            <a:lvl4pPr marL="1828800" lvl="3" indent="-228600" algn="ctr">
              <a:lnSpc>
                <a:spcPct val="90000"/>
              </a:lnSpc>
              <a:spcBef>
                <a:spcPts val="500"/>
              </a:spcBef>
              <a:spcAft>
                <a:spcPts val="0"/>
              </a:spcAft>
              <a:buClr>
                <a:srgbClr val="4D4D4C"/>
              </a:buClr>
              <a:buSzPts val="2400"/>
              <a:buNone/>
              <a:defRPr sz="2400">
                <a:solidFill>
                  <a:srgbClr val="4D4D4C"/>
                </a:solidFill>
              </a:defRPr>
            </a:lvl4pPr>
            <a:lvl5pPr marL="2286000" lvl="4" indent="-228600" algn="ctr">
              <a:lnSpc>
                <a:spcPct val="90000"/>
              </a:lnSpc>
              <a:spcBef>
                <a:spcPts val="500"/>
              </a:spcBef>
              <a:spcAft>
                <a:spcPts val="0"/>
              </a:spcAft>
              <a:buClr>
                <a:srgbClr val="4D4D4C"/>
              </a:buClr>
              <a:buSzPts val="2400"/>
              <a:buNone/>
              <a:defRPr sz="2400">
                <a:solidFill>
                  <a:srgbClr val="4D4D4C"/>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44" name="Google Shape;844;p101"/>
          <p:cNvCxnSpPr/>
          <p:nvPr/>
        </p:nvCxnSpPr>
        <p:spPr>
          <a:xfrm rot="10800000">
            <a:off x="2266122" y="1767276"/>
            <a:ext cx="9676865" cy="0"/>
          </a:xfrm>
          <a:prstGeom prst="straightConnector1">
            <a:avLst/>
          </a:prstGeom>
          <a:noFill/>
          <a:ln w="19050" cap="flat" cmpd="sng">
            <a:solidFill>
              <a:srgbClr val="EC2179"/>
            </a:solidFill>
            <a:prstDash val="solid"/>
            <a:miter lim="800000"/>
            <a:headEnd type="none" w="sm" len="sm"/>
            <a:tailEnd type="none" w="sm" len="sm"/>
          </a:ln>
        </p:spPr>
      </p:cxnSp>
      <p:sp>
        <p:nvSpPr>
          <p:cNvPr id="845" name="Google Shape;845;p101"/>
          <p:cNvSpPr/>
          <p:nvPr/>
        </p:nvSpPr>
        <p:spPr>
          <a:xfrm>
            <a:off x="5699" y="-17906"/>
            <a:ext cx="12198722" cy="94941"/>
          </a:xfrm>
          <a:prstGeom prst="rect">
            <a:avLst/>
          </a:prstGeom>
          <a:solidFill>
            <a:srgbClr val="29B3E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46" name="Google Shape;846;p101"/>
          <p:cNvPicPr preferRelativeResize="0"/>
          <p:nvPr/>
        </p:nvPicPr>
        <p:blipFill rotWithShape="1">
          <a:blip r:embed="rId2">
            <a:alphaModFix/>
          </a:blip>
          <a:srcRect l="25733" t="18650"/>
          <a:stretch/>
        </p:blipFill>
        <p:spPr>
          <a:xfrm>
            <a:off x="0" y="37279"/>
            <a:ext cx="1364978" cy="1286877"/>
          </a:xfrm>
          <a:prstGeom prst="rect">
            <a:avLst/>
          </a:prstGeom>
          <a:noFill/>
          <a:ln>
            <a:noFill/>
          </a:ln>
        </p:spPr>
      </p:pic>
      <p:grpSp>
        <p:nvGrpSpPr>
          <p:cNvPr id="847" name="Google Shape;847;p101"/>
          <p:cNvGrpSpPr/>
          <p:nvPr/>
        </p:nvGrpSpPr>
        <p:grpSpPr>
          <a:xfrm>
            <a:off x="3334007" y="6278877"/>
            <a:ext cx="8395542" cy="332623"/>
            <a:chOff x="7632699" y="6308250"/>
            <a:chExt cx="4040789" cy="572290"/>
          </a:xfrm>
        </p:grpSpPr>
        <p:sp>
          <p:nvSpPr>
            <p:cNvPr id="848" name="Google Shape;848;p101"/>
            <p:cNvSpPr txBox="1"/>
            <p:nvPr/>
          </p:nvSpPr>
          <p:spPr>
            <a:xfrm>
              <a:off x="7632699" y="6417885"/>
              <a:ext cx="4017615" cy="46265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245473"/>
                </a:buClr>
                <a:buSzPts val="1000"/>
                <a:buFont typeface="Calibri"/>
                <a:buNone/>
              </a:pPr>
              <a:r>
                <a:rPr lang="en-GB" sz="1000" b="0" i="0" u="none" strike="noStrike">
                  <a:solidFill>
                    <a:srgbClr val="245473"/>
                  </a:solidFill>
                  <a:latin typeface="Calibri"/>
                  <a:ea typeface="Calibri"/>
                  <a:cs typeface="Calibri"/>
                  <a:sym typeface="Calibri"/>
                </a:rPr>
                <a:t>screening for business health</a:t>
              </a:r>
              <a:endParaRPr sz="1000" i="0">
                <a:solidFill>
                  <a:srgbClr val="245473"/>
                </a:solidFill>
                <a:latin typeface="Calibri"/>
                <a:ea typeface="Calibri"/>
                <a:cs typeface="Calibri"/>
                <a:sym typeface="Calibri"/>
              </a:endParaRPr>
            </a:p>
          </p:txBody>
        </p:sp>
        <p:sp>
          <p:nvSpPr>
            <p:cNvPr id="849" name="Google Shape;849;p101"/>
            <p:cNvSpPr txBox="1"/>
            <p:nvPr/>
          </p:nvSpPr>
          <p:spPr>
            <a:xfrm>
              <a:off x="10743787" y="6308250"/>
              <a:ext cx="929701" cy="21949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Merriweather Sans"/>
                <a:buNone/>
              </a:pPr>
              <a:endParaRPr sz="1100">
                <a:solidFill>
                  <a:srgbClr val="003841"/>
                </a:solidFill>
                <a:latin typeface="Calibri"/>
                <a:ea typeface="Calibri"/>
                <a:cs typeface="Calibri"/>
                <a:sym typeface="Calibri"/>
              </a:endParaRPr>
            </a:p>
          </p:txBody>
        </p:sp>
      </p:grpSp>
      <p:pic>
        <p:nvPicPr>
          <p:cNvPr id="850" name="Google Shape;850;p101"/>
          <p:cNvPicPr preferRelativeResize="0"/>
          <p:nvPr/>
        </p:nvPicPr>
        <p:blipFill rotWithShape="1">
          <a:blip r:embed="rId3">
            <a:alphaModFix/>
          </a:blip>
          <a:srcRect b="24514"/>
          <a:stretch/>
        </p:blipFill>
        <p:spPr>
          <a:xfrm>
            <a:off x="8757635" y="6375845"/>
            <a:ext cx="1257734" cy="191646"/>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4 point icon graph">
  <p:cSld name="3_4 point icon graph">
    <p:spTree>
      <p:nvGrpSpPr>
        <p:cNvPr id="1" name="Shape 851"/>
        <p:cNvGrpSpPr/>
        <p:nvPr/>
      </p:nvGrpSpPr>
      <p:grpSpPr>
        <a:xfrm>
          <a:off x="0" y="0"/>
          <a:ext cx="0" cy="0"/>
          <a:chOff x="0" y="0"/>
          <a:chExt cx="0" cy="0"/>
        </a:xfrm>
      </p:grpSpPr>
      <p:pic>
        <p:nvPicPr>
          <p:cNvPr id="852" name="Google Shape;852;p102" descr="Background pattern&#10;&#10;Description automatically generated"/>
          <p:cNvPicPr preferRelativeResize="0"/>
          <p:nvPr/>
        </p:nvPicPr>
        <p:blipFill rotWithShape="1">
          <a:blip r:embed="rId2">
            <a:alphaModFix amt="48000"/>
          </a:blip>
          <a:srcRect l="-26772" t="-4018" r="-5883" b="83247"/>
          <a:stretch/>
        </p:blipFill>
        <p:spPr>
          <a:xfrm>
            <a:off x="-815415" y="5718931"/>
            <a:ext cx="5564883" cy="1181829"/>
          </a:xfrm>
          <a:prstGeom prst="rect">
            <a:avLst/>
          </a:prstGeom>
          <a:noFill/>
          <a:ln>
            <a:noFill/>
          </a:ln>
        </p:spPr>
      </p:pic>
      <p:sp>
        <p:nvSpPr>
          <p:cNvPr id="853" name="Google Shape;853;p102"/>
          <p:cNvSpPr/>
          <p:nvPr/>
        </p:nvSpPr>
        <p:spPr>
          <a:xfrm>
            <a:off x="5964363" y="3164070"/>
            <a:ext cx="323830" cy="326885"/>
          </a:xfrm>
          <a:custGeom>
            <a:avLst/>
            <a:gdLst/>
            <a:ahLst/>
            <a:cxnLst/>
            <a:rect l="l" t="t" r="r" b="b"/>
            <a:pathLst>
              <a:path w="213" h="215" extrusionOk="0">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85D2C7"/>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54" name="Google Shape;854;p102"/>
          <p:cNvSpPr/>
          <p:nvPr/>
        </p:nvSpPr>
        <p:spPr>
          <a:xfrm>
            <a:off x="6030045" y="3229753"/>
            <a:ext cx="192465" cy="193992"/>
          </a:xfrm>
          <a:custGeom>
            <a:avLst/>
            <a:gdLst/>
            <a:ahLst/>
            <a:cxnLst/>
            <a:rect l="l" t="t" r="r" b="b"/>
            <a:pathLst>
              <a:path w="127" h="128" extrusionOk="0">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55" name="Google Shape;855;p102"/>
          <p:cNvSpPr/>
          <p:nvPr/>
        </p:nvSpPr>
        <p:spPr>
          <a:xfrm>
            <a:off x="5441958" y="1535752"/>
            <a:ext cx="1370167" cy="1510697"/>
          </a:xfrm>
          <a:custGeom>
            <a:avLst/>
            <a:gdLst/>
            <a:ahLst/>
            <a:cxnLst/>
            <a:rect l="l" t="t" r="r" b="b"/>
            <a:pathLst>
              <a:path w="898" h="990" extrusionOk="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85D2C7"/>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sp>
        <p:nvSpPr>
          <p:cNvPr id="856" name="Google Shape;856;p102"/>
          <p:cNvSpPr txBox="1"/>
          <p:nvPr/>
        </p:nvSpPr>
        <p:spPr>
          <a:xfrm>
            <a:off x="10092535" y="2058144"/>
            <a:ext cx="1045245" cy="28607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2"/>
                </a:solidFill>
                <a:latin typeface="Montserrat"/>
                <a:ea typeface="Montserrat"/>
                <a:cs typeface="Montserrat"/>
                <a:sym typeface="Montserrat"/>
              </a:rPr>
              <a:t>Your Title</a:t>
            </a:r>
            <a:endParaRPr/>
          </a:p>
        </p:txBody>
      </p:sp>
      <p:sp>
        <p:nvSpPr>
          <p:cNvPr id="857" name="Google Shape;857;p102"/>
          <p:cNvSpPr txBox="1">
            <a:spLocks noGrp="1"/>
          </p:cNvSpPr>
          <p:nvPr>
            <p:ph type="body" idx="1"/>
          </p:nvPr>
        </p:nvSpPr>
        <p:spPr>
          <a:xfrm>
            <a:off x="6925289" y="1063485"/>
            <a:ext cx="4464953" cy="482396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595A59"/>
              </a:buClr>
              <a:buSzPts val="2400"/>
              <a:buNone/>
              <a:defRPr sz="24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8" name="Google Shape;858;p102"/>
          <p:cNvSpPr/>
          <p:nvPr/>
        </p:nvSpPr>
        <p:spPr>
          <a:xfrm>
            <a:off x="-1" y="3225283"/>
            <a:ext cx="5851199" cy="234620"/>
          </a:xfrm>
          <a:custGeom>
            <a:avLst/>
            <a:gdLst/>
            <a:ahLst/>
            <a:cxnLst/>
            <a:rect l="l" t="t" r="r" b="b"/>
            <a:pathLst>
              <a:path w="3733642" h="233707" extrusionOk="0">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85D2C7"/>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a:solidFill>
                <a:schemeClr val="dk1"/>
              </a:solidFill>
              <a:latin typeface="Arial"/>
              <a:ea typeface="Arial"/>
              <a:cs typeface="Arial"/>
              <a:sym typeface="Arial"/>
            </a:endParaRPr>
          </a:p>
        </p:txBody>
      </p:sp>
      <p:grpSp>
        <p:nvGrpSpPr>
          <p:cNvPr id="859" name="Google Shape;859;p102"/>
          <p:cNvGrpSpPr/>
          <p:nvPr/>
        </p:nvGrpSpPr>
        <p:grpSpPr>
          <a:xfrm>
            <a:off x="389965" y="6092742"/>
            <a:ext cx="3144242" cy="374574"/>
            <a:chOff x="301128" y="6151084"/>
            <a:chExt cx="3144242" cy="374574"/>
          </a:xfrm>
        </p:grpSpPr>
        <p:pic>
          <p:nvPicPr>
            <p:cNvPr id="860" name="Google Shape;860;p102"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861" name="Google Shape;861;p102"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862" name="Google Shape;862;p102"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1 Standardseite">
  <p:cSld name="4_1 Standardseite">
    <p:spTree>
      <p:nvGrpSpPr>
        <p:cNvPr id="1" name="Shape 60"/>
        <p:cNvGrpSpPr/>
        <p:nvPr/>
      </p:nvGrpSpPr>
      <p:grpSpPr>
        <a:xfrm>
          <a:off x="0" y="0"/>
          <a:ext cx="0" cy="0"/>
          <a:chOff x="0" y="0"/>
          <a:chExt cx="0" cy="0"/>
        </a:xfrm>
      </p:grpSpPr>
      <p:sp>
        <p:nvSpPr>
          <p:cNvPr id="61" name="Google Shape;61;p51"/>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a:solidFill>
                  <a:srgbClr val="595A59"/>
                </a:solidFill>
              </a:defRPr>
            </a:lvl1pPr>
            <a:lvl2pPr marL="914400" lvl="1" indent="-381000" algn="l">
              <a:lnSpc>
                <a:spcPct val="90000"/>
              </a:lnSpc>
              <a:spcBef>
                <a:spcPts val="500"/>
              </a:spcBef>
              <a:spcAft>
                <a:spcPts val="0"/>
              </a:spcAft>
              <a:buClr>
                <a:srgbClr val="595A59"/>
              </a:buClr>
              <a:buSzPts val="2400"/>
              <a:buChar char="•"/>
              <a:defRPr>
                <a:solidFill>
                  <a:srgbClr val="595A59"/>
                </a:solidFill>
              </a:defRPr>
            </a:lvl2pPr>
            <a:lvl3pPr marL="1371600" lvl="2" indent="-355600" algn="l">
              <a:lnSpc>
                <a:spcPct val="90000"/>
              </a:lnSpc>
              <a:spcBef>
                <a:spcPts val="500"/>
              </a:spcBef>
              <a:spcAft>
                <a:spcPts val="0"/>
              </a:spcAft>
              <a:buClr>
                <a:srgbClr val="595A59"/>
              </a:buClr>
              <a:buSzPts val="2000"/>
              <a:buChar char="•"/>
              <a:defRPr>
                <a:solidFill>
                  <a:srgbClr val="595A59"/>
                </a:solidFill>
              </a:defRPr>
            </a:lvl3pPr>
            <a:lvl4pPr marL="1828800" lvl="3" indent="-342900" algn="l">
              <a:lnSpc>
                <a:spcPct val="90000"/>
              </a:lnSpc>
              <a:spcBef>
                <a:spcPts val="500"/>
              </a:spcBef>
              <a:spcAft>
                <a:spcPts val="0"/>
              </a:spcAft>
              <a:buClr>
                <a:srgbClr val="595A59"/>
              </a:buClr>
              <a:buSzPts val="1800"/>
              <a:buChar char="•"/>
              <a:defRPr>
                <a:solidFill>
                  <a:srgbClr val="595A59"/>
                </a:solidFill>
              </a:defRPr>
            </a:lvl4pPr>
            <a:lvl5pPr marL="2286000" lvl="4" indent="-342900" algn="l">
              <a:lnSpc>
                <a:spcPct val="90000"/>
              </a:lnSpc>
              <a:spcBef>
                <a:spcPts val="500"/>
              </a:spcBef>
              <a:spcAft>
                <a:spcPts val="0"/>
              </a:spcAft>
              <a:buClr>
                <a:srgbClr val="595A59"/>
              </a:buClr>
              <a:buSzPts val="1800"/>
              <a:buChar char="•"/>
              <a:defRPr>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5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600"/>
              </a:spcBef>
              <a:spcAft>
                <a:spcPts val="0"/>
              </a:spcAft>
              <a:buClr>
                <a:srgbClr val="595A59"/>
              </a:buClr>
              <a:buSzPts val="1800"/>
              <a:buNone/>
              <a:defRPr sz="1800">
                <a:solidFill>
                  <a:srgbClr val="595A59"/>
                </a:solidFill>
              </a:defRPr>
            </a:lvl1pPr>
            <a:lvl2pPr marL="914400" lvl="1" indent="-342900" algn="l">
              <a:lnSpc>
                <a:spcPct val="100000"/>
              </a:lnSpc>
              <a:spcBef>
                <a:spcPts val="600"/>
              </a:spcBef>
              <a:spcAft>
                <a:spcPts val="0"/>
              </a:spcAft>
              <a:buClr>
                <a:srgbClr val="595A59"/>
              </a:buClr>
              <a:buSzPts val="1800"/>
              <a:buChar char="•"/>
              <a:defRPr sz="1800">
                <a:solidFill>
                  <a:srgbClr val="595A59"/>
                </a:solidFill>
              </a:defRPr>
            </a:lvl2pPr>
            <a:lvl3pPr marL="1371600" lvl="2" indent="-342900" algn="l">
              <a:lnSpc>
                <a:spcPct val="100000"/>
              </a:lnSpc>
              <a:spcBef>
                <a:spcPts val="600"/>
              </a:spcBef>
              <a:spcAft>
                <a:spcPts val="0"/>
              </a:spcAft>
              <a:buClr>
                <a:srgbClr val="595A59"/>
              </a:buClr>
              <a:buSzPts val="1800"/>
              <a:buChar char="•"/>
              <a:defRPr sz="1800">
                <a:solidFill>
                  <a:srgbClr val="595A59"/>
                </a:solidFill>
              </a:defRPr>
            </a:lvl3pPr>
            <a:lvl4pPr marL="1828800" lvl="3" indent="-342900" algn="l">
              <a:lnSpc>
                <a:spcPct val="100000"/>
              </a:lnSpc>
              <a:spcBef>
                <a:spcPts val="600"/>
              </a:spcBef>
              <a:spcAft>
                <a:spcPts val="0"/>
              </a:spcAft>
              <a:buClr>
                <a:srgbClr val="595A59"/>
              </a:buClr>
              <a:buSzPts val="1800"/>
              <a:buChar char="•"/>
              <a:defRPr sz="1800">
                <a:solidFill>
                  <a:srgbClr val="595A59"/>
                </a:solidFill>
              </a:defRPr>
            </a:lvl4pPr>
            <a:lvl5pPr marL="2286000" lvl="4" indent="-342900" algn="l">
              <a:lnSpc>
                <a:spcPct val="100000"/>
              </a:lnSpc>
              <a:spcBef>
                <a:spcPts val="600"/>
              </a:spcBef>
              <a:spcAft>
                <a:spcPts val="0"/>
              </a:spcAft>
              <a:buClr>
                <a:srgbClr val="595A59"/>
              </a:buClr>
              <a:buSzPts val="1800"/>
              <a:buChar char="•"/>
              <a:defRPr sz="1800">
                <a:solidFill>
                  <a:srgbClr val="595A5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63" name="Google Shape;63;p51"/>
          <p:cNvGrpSpPr/>
          <p:nvPr/>
        </p:nvGrpSpPr>
        <p:grpSpPr>
          <a:xfrm>
            <a:off x="389965" y="6092742"/>
            <a:ext cx="3144242" cy="374574"/>
            <a:chOff x="301128" y="6151084"/>
            <a:chExt cx="3144242" cy="374574"/>
          </a:xfrm>
        </p:grpSpPr>
        <p:pic>
          <p:nvPicPr>
            <p:cNvPr id="64" name="Google Shape;64;p51"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65" name="Google Shape;65;p51"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66" name="Google Shape;66;p51"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67" name="Google Shape;67;p51"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68" name="Google Shape;68;p5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5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only MASTER slide">
  <p:cSld name="Text only MASTER slide">
    <p:spTree>
      <p:nvGrpSpPr>
        <p:cNvPr id="1" name="Shape 70"/>
        <p:cNvGrpSpPr/>
        <p:nvPr/>
      </p:nvGrpSpPr>
      <p:grpSpPr>
        <a:xfrm>
          <a:off x="0" y="0"/>
          <a:ext cx="0" cy="0"/>
          <a:chOff x="0" y="0"/>
          <a:chExt cx="0" cy="0"/>
        </a:xfrm>
      </p:grpSpPr>
      <p:sp>
        <p:nvSpPr>
          <p:cNvPr id="71" name="Google Shape;71;p52"/>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A59"/>
              </a:buClr>
              <a:buSzPts val="1800"/>
              <a:buNone/>
              <a:defRPr sz="1800" b="0" i="0">
                <a:solidFill>
                  <a:srgbClr val="595A59"/>
                </a:solidFill>
                <a:latin typeface="Calibri"/>
                <a:ea typeface="Calibri"/>
                <a:cs typeface="Calibri"/>
                <a:sym typeface="Calibri"/>
              </a:defRPr>
            </a:lvl1pPr>
            <a:lvl2pPr marL="914400" lvl="1"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rgbClr val="595A59"/>
              </a:buClr>
              <a:buSzPts val="2000"/>
              <a:buNone/>
              <a:defRPr sz="2000" b="0" i="0">
                <a:solidFill>
                  <a:srgbClr val="595A59"/>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52"/>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2000"/>
              <a:buNone/>
              <a:defRPr sz="20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73" name="Google Shape;73;p52"/>
          <p:cNvGrpSpPr/>
          <p:nvPr/>
        </p:nvGrpSpPr>
        <p:grpSpPr>
          <a:xfrm>
            <a:off x="389965" y="6092742"/>
            <a:ext cx="3144242" cy="374574"/>
            <a:chOff x="301128" y="6151084"/>
            <a:chExt cx="3144242" cy="374574"/>
          </a:xfrm>
        </p:grpSpPr>
        <p:pic>
          <p:nvPicPr>
            <p:cNvPr id="74" name="Google Shape;74;p52"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75" name="Google Shape;75;p52"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76" name="Google Shape;76;p52"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77" name="Google Shape;77;p52" descr="Background pattern&#10;&#10;Description automatically generated"/>
          <p:cNvPicPr preferRelativeResize="0"/>
          <p:nvPr/>
        </p:nvPicPr>
        <p:blipFill rotWithShape="1">
          <a:blip r:embed="rId3">
            <a:alphaModFix/>
          </a:blip>
          <a:srcRect l="-9441" t="-3095" r="10580" b="84089"/>
          <a:stretch/>
        </p:blipFill>
        <p:spPr>
          <a:xfrm>
            <a:off x="7462157" y="5624715"/>
            <a:ext cx="4729844" cy="1233285"/>
          </a:xfrm>
          <a:prstGeom prst="rect">
            <a:avLst/>
          </a:prstGeom>
          <a:noFill/>
          <a:ln>
            <a:noFill/>
          </a:ln>
        </p:spPr>
      </p:pic>
      <p:sp>
        <p:nvSpPr>
          <p:cNvPr id="78" name="Google Shape;78;p52"/>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9527B"/>
              </a:buClr>
              <a:buSzPts val="1800"/>
              <a:buNone/>
              <a:defRPr sz="1800" b="0" i="0">
                <a:solidFill>
                  <a:srgbClr val="79527B"/>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Slide - Orange">
  <p:cSld name="Divider Slide - Orange">
    <p:spTree>
      <p:nvGrpSpPr>
        <p:cNvPr id="1" name="Shape 79"/>
        <p:cNvGrpSpPr/>
        <p:nvPr/>
      </p:nvGrpSpPr>
      <p:grpSpPr>
        <a:xfrm>
          <a:off x="0" y="0"/>
          <a:ext cx="0" cy="0"/>
          <a:chOff x="0" y="0"/>
          <a:chExt cx="0" cy="0"/>
        </a:xfrm>
      </p:grpSpPr>
      <p:sp>
        <p:nvSpPr>
          <p:cNvPr id="80" name="Google Shape;80;p53"/>
          <p:cNvSpPr/>
          <p:nvPr/>
        </p:nvSpPr>
        <p:spPr>
          <a:xfrm>
            <a:off x="0" y="0"/>
            <a:ext cx="12192000" cy="5502729"/>
          </a:xfrm>
          <a:prstGeom prst="rect">
            <a:avLst/>
          </a:prstGeom>
          <a:solidFill>
            <a:srgbClr val="F27954"/>
          </a:solidFill>
          <a:ln>
            <a:noFill/>
          </a:ln>
        </p:spPr>
        <p:txBody>
          <a:bodyPr spcFirstLastPara="1" wrap="square" lIns="91425" tIns="45700" rIns="91425" bIns="45700" anchor="ctr" anchorCtr="0">
            <a:noAutofit/>
          </a:bodyPr>
          <a:lstStyle/>
          <a:p>
            <a:pPr marL="900430" marR="878205" lvl="0" indent="0" algn="r" rtl="0">
              <a:lnSpc>
                <a:spcPct val="200000"/>
              </a:lnSpc>
              <a:spcBef>
                <a:spcPts val="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a:p>
            <a:pPr marL="900430" marR="878205" lvl="0" indent="0" algn="r" rtl="0">
              <a:lnSpc>
                <a:spcPct val="200000"/>
              </a:lnSpc>
              <a:spcBef>
                <a:spcPts val="900"/>
              </a:spcBef>
              <a:spcAft>
                <a:spcPts val="0"/>
              </a:spcAft>
              <a:buNone/>
            </a:pPr>
            <a:r>
              <a:rPr lang="en-GB" sz="2000">
                <a:solidFill>
                  <a:srgbClr val="FFFFFF"/>
                </a:solidFill>
                <a:latin typeface="Calibri"/>
                <a:ea typeface="Calibri"/>
                <a:cs typeface="Calibri"/>
                <a:sym typeface="Calibri"/>
              </a:rPr>
              <a:t> </a:t>
            </a:r>
            <a:endParaRPr sz="1000">
              <a:solidFill>
                <a:srgbClr val="7F7F7F"/>
              </a:solidFill>
              <a:latin typeface="Calibri"/>
              <a:ea typeface="Calibri"/>
              <a:cs typeface="Calibri"/>
              <a:sym typeface="Calibri"/>
            </a:endParaRPr>
          </a:p>
        </p:txBody>
      </p:sp>
      <p:sp>
        <p:nvSpPr>
          <p:cNvPr id="81" name="Google Shape;81;p53"/>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00"/>
              </a:spcBef>
              <a:spcAft>
                <a:spcPts val="0"/>
              </a:spcAft>
              <a:buClr>
                <a:schemeClr val="lt1"/>
              </a:buClr>
              <a:buSzPts val="4800"/>
              <a:buNone/>
              <a:defRPr sz="48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2" name="Google Shape;82;p53"/>
          <p:cNvGrpSpPr/>
          <p:nvPr/>
        </p:nvGrpSpPr>
        <p:grpSpPr>
          <a:xfrm>
            <a:off x="8448790" y="6057987"/>
            <a:ext cx="3144242" cy="374574"/>
            <a:chOff x="301128" y="6151084"/>
            <a:chExt cx="3144242" cy="374574"/>
          </a:xfrm>
        </p:grpSpPr>
        <p:pic>
          <p:nvPicPr>
            <p:cNvPr id="83" name="Google Shape;83;p53" descr="Shape&#10;&#10;Description automatically generated with medium confidence"/>
            <p:cNvPicPr preferRelativeResize="0"/>
            <p:nvPr/>
          </p:nvPicPr>
          <p:blipFill rotWithShape="1">
            <a:blip r:embed="rId2">
              <a:alphaModFix/>
            </a:blip>
            <a:srcRect l="-126" t="34675" r="96166" b="30711"/>
            <a:stretch/>
          </p:blipFill>
          <p:spPr>
            <a:xfrm>
              <a:off x="301128" y="6151084"/>
              <a:ext cx="286437" cy="374574"/>
            </a:xfrm>
            <a:prstGeom prst="rect">
              <a:avLst/>
            </a:prstGeom>
            <a:noFill/>
            <a:ln>
              <a:noFill/>
            </a:ln>
          </p:spPr>
        </p:pic>
        <p:pic>
          <p:nvPicPr>
            <p:cNvPr id="84" name="Google Shape;84;p53" descr="Shape&#10;&#10;Description automatically generated with medium confidence"/>
            <p:cNvPicPr preferRelativeResize="0"/>
            <p:nvPr/>
          </p:nvPicPr>
          <p:blipFill rotWithShape="1">
            <a:blip r:embed="rId2">
              <a:alphaModFix/>
            </a:blip>
            <a:srcRect l="4706" t="36094" r="60657" b="26595"/>
            <a:stretch/>
          </p:blipFill>
          <p:spPr>
            <a:xfrm>
              <a:off x="598968" y="6190727"/>
              <a:ext cx="1832298" cy="295289"/>
            </a:xfrm>
            <a:prstGeom prst="rect">
              <a:avLst/>
            </a:prstGeom>
            <a:noFill/>
            <a:ln>
              <a:noFill/>
            </a:ln>
          </p:spPr>
        </p:pic>
        <p:pic>
          <p:nvPicPr>
            <p:cNvPr id="85" name="Google Shape;85;p53" descr="Shape&#10;&#10;Description automatically generated with medium confidence"/>
            <p:cNvPicPr preferRelativeResize="0"/>
            <p:nvPr/>
          </p:nvPicPr>
          <p:blipFill rotWithShape="1">
            <a:blip r:embed="rId2">
              <a:alphaModFix/>
            </a:blip>
            <a:srcRect l="81066" t="46853" r="-423" b="22084"/>
            <a:stretch/>
          </p:blipFill>
          <p:spPr>
            <a:xfrm>
              <a:off x="2421327" y="6245274"/>
              <a:ext cx="1024043" cy="245829"/>
            </a:xfrm>
            <a:prstGeom prst="rect">
              <a:avLst/>
            </a:prstGeom>
            <a:noFill/>
            <a:ln>
              <a:noFill/>
            </a:ln>
          </p:spPr>
        </p:pic>
      </p:grpSp>
      <p:pic>
        <p:nvPicPr>
          <p:cNvPr id="86" name="Google Shape;86;p53" descr="A black and white striped pattern&#10;&#10;Description automatically generated with medium confidence"/>
          <p:cNvPicPr preferRelativeResize="0"/>
          <p:nvPr/>
        </p:nvPicPr>
        <p:blipFill rotWithShape="1">
          <a:blip r:embed="rId3">
            <a:alphaModFix/>
          </a:blip>
          <a:srcRect l="-25172" t="20705" r="18173" b="15673"/>
          <a:stretch/>
        </p:blipFill>
        <p:spPr>
          <a:xfrm>
            <a:off x="5333853" y="1227"/>
            <a:ext cx="6825554" cy="550150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Slide with Photo - Orange">
  <p:cSld name="Text Slide with Photo - Orange">
    <p:spTree>
      <p:nvGrpSpPr>
        <p:cNvPr id="1" name="Shape 87"/>
        <p:cNvGrpSpPr/>
        <p:nvPr/>
      </p:nvGrpSpPr>
      <p:grpSpPr>
        <a:xfrm>
          <a:off x="0" y="0"/>
          <a:ext cx="0" cy="0"/>
          <a:chOff x="0" y="0"/>
          <a:chExt cx="0" cy="0"/>
        </a:xfrm>
      </p:grpSpPr>
      <p:pic>
        <p:nvPicPr>
          <p:cNvPr id="88" name="Google Shape;88;p54" descr="A black and white striped pattern&#10;&#10;Description automatically generated with medium confidence"/>
          <p:cNvPicPr preferRelativeResize="0"/>
          <p:nvPr/>
        </p:nvPicPr>
        <p:blipFill rotWithShape="1">
          <a:blip r:embed="rId2">
            <a:alphaModFix/>
          </a:blip>
          <a:srcRect l="-25172" t="20705" r="18173" b="15673"/>
          <a:stretch/>
        </p:blipFill>
        <p:spPr>
          <a:xfrm>
            <a:off x="5333853" y="1227"/>
            <a:ext cx="6825554" cy="5501502"/>
          </a:xfrm>
          <a:prstGeom prst="rect">
            <a:avLst/>
          </a:prstGeom>
          <a:noFill/>
          <a:ln>
            <a:noFill/>
          </a:ln>
        </p:spPr>
      </p:pic>
      <p:sp>
        <p:nvSpPr>
          <p:cNvPr id="89" name="Google Shape;89;p54"/>
          <p:cNvSpPr/>
          <p:nvPr/>
        </p:nvSpPr>
        <p:spPr>
          <a:xfrm rot="10800000" flipH="1">
            <a:off x="1356632" y="-2"/>
            <a:ext cx="5495430" cy="6892757"/>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ontserrat Light"/>
              <a:ea typeface="Montserrat Light"/>
              <a:cs typeface="Montserrat Light"/>
              <a:sym typeface="Montserrat Light"/>
            </a:endParaRPr>
          </a:p>
        </p:txBody>
      </p:sp>
      <p:sp>
        <p:nvSpPr>
          <p:cNvPr id="90" name="Google Shape;90;p54"/>
          <p:cNvSpPr>
            <a:spLocks noGrp="1"/>
          </p:cNvSpPr>
          <p:nvPr>
            <p:ph type="pic" idx="2"/>
          </p:nvPr>
        </p:nvSpPr>
        <p:spPr>
          <a:xfrm>
            <a:off x="6852062" y="228600"/>
            <a:ext cx="5105121" cy="6362700"/>
          </a:xfrm>
          <a:prstGeom prst="rect">
            <a:avLst/>
          </a:prstGeom>
          <a:solidFill>
            <a:schemeClr val="lt1"/>
          </a:solidFill>
          <a:ln>
            <a:noFill/>
          </a:ln>
        </p:spPr>
      </p:sp>
      <p:sp>
        <p:nvSpPr>
          <p:cNvPr id="91" name="Google Shape;91;p54"/>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b="0" i="0">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2pPr>
            <a:lvl3pPr marL="1371600" lvl="2"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3pPr>
            <a:lvl4pPr marL="1828800" lvl="3"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4pPr>
            <a:lvl5pPr marL="2286000" lvl="4" indent="-228600" algn="l">
              <a:lnSpc>
                <a:spcPct val="90000"/>
              </a:lnSpc>
              <a:spcBef>
                <a:spcPts val="500"/>
              </a:spcBef>
              <a:spcAft>
                <a:spcPts val="0"/>
              </a:spcAft>
              <a:buClr>
                <a:schemeClr val="lt1"/>
              </a:buClr>
              <a:buSzPts val="2000"/>
              <a:buNone/>
              <a:defRPr sz="2000" b="0" i="0">
                <a:solidFill>
                  <a:schemeClr val="lt1"/>
                </a:solidFill>
                <a:latin typeface="Montserrat Light"/>
                <a:ea typeface="Montserrat Light"/>
                <a:cs typeface="Montserrat Light"/>
                <a:sym typeface="Montserrat Light"/>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4"/>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0" i="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3" name="Google Shape;93;p54"/>
          <p:cNvGrpSpPr/>
          <p:nvPr/>
        </p:nvGrpSpPr>
        <p:grpSpPr>
          <a:xfrm rot="-5400000">
            <a:off x="-1025447" y="4518095"/>
            <a:ext cx="3445636" cy="410479"/>
            <a:chOff x="301128" y="6151084"/>
            <a:chExt cx="3144242" cy="374574"/>
          </a:xfrm>
        </p:grpSpPr>
        <p:pic>
          <p:nvPicPr>
            <p:cNvPr id="94" name="Google Shape;94;p54" descr="Shape&#10;&#10;Description automatically generated with medium confidence"/>
            <p:cNvPicPr preferRelativeResize="0"/>
            <p:nvPr/>
          </p:nvPicPr>
          <p:blipFill rotWithShape="1">
            <a:blip r:embed="rId3">
              <a:alphaModFix/>
            </a:blip>
            <a:srcRect l="-126" t="34675" r="96166" b="30711"/>
            <a:stretch/>
          </p:blipFill>
          <p:spPr>
            <a:xfrm>
              <a:off x="301128" y="6151084"/>
              <a:ext cx="286437" cy="374574"/>
            </a:xfrm>
            <a:prstGeom prst="rect">
              <a:avLst/>
            </a:prstGeom>
            <a:noFill/>
            <a:ln>
              <a:noFill/>
            </a:ln>
          </p:spPr>
        </p:pic>
        <p:pic>
          <p:nvPicPr>
            <p:cNvPr id="95" name="Google Shape;95;p54" descr="Shape&#10;&#10;Description automatically generated with medium confidence"/>
            <p:cNvPicPr preferRelativeResize="0"/>
            <p:nvPr/>
          </p:nvPicPr>
          <p:blipFill rotWithShape="1">
            <a:blip r:embed="rId3">
              <a:alphaModFix/>
            </a:blip>
            <a:srcRect l="4706" t="36094" r="60657" b="26595"/>
            <a:stretch/>
          </p:blipFill>
          <p:spPr>
            <a:xfrm>
              <a:off x="598968" y="6190727"/>
              <a:ext cx="1832298" cy="295289"/>
            </a:xfrm>
            <a:prstGeom prst="rect">
              <a:avLst/>
            </a:prstGeom>
            <a:noFill/>
            <a:ln>
              <a:noFill/>
            </a:ln>
          </p:spPr>
        </p:pic>
        <p:pic>
          <p:nvPicPr>
            <p:cNvPr id="96" name="Google Shape;96;p54" descr="Shape&#10;&#10;Description automatically generated with medium confidence"/>
            <p:cNvPicPr preferRelativeResize="0"/>
            <p:nvPr/>
          </p:nvPicPr>
          <p:blipFill rotWithShape="1">
            <a:blip r:embed="rId3">
              <a:alphaModFix/>
            </a:blip>
            <a:srcRect l="81066" t="46853" r="-423" b="22084"/>
            <a:stretch/>
          </p:blipFill>
          <p:spPr>
            <a:xfrm>
              <a:off x="2421327" y="6245274"/>
              <a:ext cx="1024043" cy="245829"/>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A1A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A1A2"/>
                </a:solidFill>
                <a:latin typeface="Calibri"/>
                <a:ea typeface="Calibri"/>
                <a:cs typeface="Calibri"/>
                <a:sym typeface="Calibri"/>
              </a:defRPr>
            </a:lvl1pPr>
            <a:lvl2pPr marL="0" marR="0" lvl="1" indent="0" algn="r" rtl="0">
              <a:spcBef>
                <a:spcPts val="0"/>
              </a:spcBef>
              <a:buNone/>
              <a:defRPr sz="1200" b="0" i="0" u="none" strike="noStrike" cap="none">
                <a:solidFill>
                  <a:srgbClr val="88A1A2"/>
                </a:solidFill>
                <a:latin typeface="Calibri"/>
                <a:ea typeface="Calibri"/>
                <a:cs typeface="Calibri"/>
                <a:sym typeface="Calibri"/>
              </a:defRPr>
            </a:lvl2pPr>
            <a:lvl3pPr marL="0" marR="0" lvl="2" indent="0" algn="r" rtl="0">
              <a:spcBef>
                <a:spcPts val="0"/>
              </a:spcBef>
              <a:buNone/>
              <a:defRPr sz="1200" b="0" i="0" u="none" strike="noStrike" cap="none">
                <a:solidFill>
                  <a:srgbClr val="88A1A2"/>
                </a:solidFill>
                <a:latin typeface="Calibri"/>
                <a:ea typeface="Calibri"/>
                <a:cs typeface="Calibri"/>
                <a:sym typeface="Calibri"/>
              </a:defRPr>
            </a:lvl3pPr>
            <a:lvl4pPr marL="0" marR="0" lvl="3" indent="0" algn="r" rtl="0">
              <a:spcBef>
                <a:spcPts val="0"/>
              </a:spcBef>
              <a:buNone/>
              <a:defRPr sz="1200" b="0" i="0" u="none" strike="noStrike" cap="none">
                <a:solidFill>
                  <a:srgbClr val="88A1A2"/>
                </a:solidFill>
                <a:latin typeface="Calibri"/>
                <a:ea typeface="Calibri"/>
                <a:cs typeface="Calibri"/>
                <a:sym typeface="Calibri"/>
              </a:defRPr>
            </a:lvl4pPr>
            <a:lvl5pPr marL="0" marR="0" lvl="4" indent="0" algn="r" rtl="0">
              <a:spcBef>
                <a:spcPts val="0"/>
              </a:spcBef>
              <a:buNone/>
              <a:defRPr sz="1200" b="0" i="0" u="none" strike="noStrike" cap="none">
                <a:solidFill>
                  <a:srgbClr val="88A1A2"/>
                </a:solidFill>
                <a:latin typeface="Calibri"/>
                <a:ea typeface="Calibri"/>
                <a:cs typeface="Calibri"/>
                <a:sym typeface="Calibri"/>
              </a:defRPr>
            </a:lvl5pPr>
            <a:lvl6pPr marL="0" marR="0" lvl="5" indent="0" algn="r" rtl="0">
              <a:spcBef>
                <a:spcPts val="0"/>
              </a:spcBef>
              <a:buNone/>
              <a:defRPr sz="1200" b="0" i="0" u="none" strike="noStrike" cap="none">
                <a:solidFill>
                  <a:srgbClr val="88A1A2"/>
                </a:solidFill>
                <a:latin typeface="Calibri"/>
                <a:ea typeface="Calibri"/>
                <a:cs typeface="Calibri"/>
                <a:sym typeface="Calibri"/>
              </a:defRPr>
            </a:lvl6pPr>
            <a:lvl7pPr marL="0" marR="0" lvl="6" indent="0" algn="r" rtl="0">
              <a:spcBef>
                <a:spcPts val="0"/>
              </a:spcBef>
              <a:buNone/>
              <a:defRPr sz="1200" b="0" i="0" u="none" strike="noStrike" cap="none">
                <a:solidFill>
                  <a:srgbClr val="88A1A2"/>
                </a:solidFill>
                <a:latin typeface="Calibri"/>
                <a:ea typeface="Calibri"/>
                <a:cs typeface="Calibri"/>
                <a:sym typeface="Calibri"/>
              </a:defRPr>
            </a:lvl7pPr>
            <a:lvl8pPr marL="0" marR="0" lvl="7" indent="0" algn="r" rtl="0">
              <a:spcBef>
                <a:spcPts val="0"/>
              </a:spcBef>
              <a:buNone/>
              <a:defRPr sz="1200" b="0" i="0" u="none" strike="noStrike" cap="none">
                <a:solidFill>
                  <a:srgbClr val="88A1A2"/>
                </a:solidFill>
                <a:latin typeface="Calibri"/>
                <a:ea typeface="Calibri"/>
                <a:cs typeface="Calibri"/>
                <a:sym typeface="Calibri"/>
              </a:defRPr>
            </a:lvl8pPr>
            <a:lvl9pPr marL="0" marR="0" lvl="8" indent="0" algn="r" rtl="0">
              <a:spcBef>
                <a:spcPts val="0"/>
              </a:spcBef>
              <a:buNone/>
              <a:defRPr sz="1200" b="0" i="0" u="none" strike="noStrike" cap="none">
                <a:solidFill>
                  <a:srgbClr val="88A1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deed.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www.tourismrecovery.eu/"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 Id="rId4" Type="http://schemas.openxmlformats.org/officeDocument/2006/relationships/hyperlink" Target="https://www.facebook.com/tourismcrisisrecover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
          <p:cNvSpPr txBox="1">
            <a:spLocks noGrp="1"/>
          </p:cNvSpPr>
          <p:nvPr>
            <p:ph type="body" idx="1"/>
          </p:nvPr>
        </p:nvSpPr>
        <p:spPr>
          <a:xfrm>
            <a:off x="6586302" y="1494787"/>
            <a:ext cx="5278651" cy="69735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5400"/>
              <a:buNone/>
            </a:pPr>
            <a:r>
              <a:rPr lang="en-GB"/>
              <a:t>Introduction</a:t>
            </a:r>
            <a:endParaRPr/>
          </a:p>
        </p:txBody>
      </p:sp>
      <p:sp>
        <p:nvSpPr>
          <p:cNvPr id="868" name="Google Shape;868;p1"/>
          <p:cNvSpPr txBox="1">
            <a:spLocks noGrp="1"/>
          </p:cNvSpPr>
          <p:nvPr>
            <p:ph type="body" idx="2"/>
          </p:nvPr>
        </p:nvSpPr>
        <p:spPr>
          <a:xfrm>
            <a:off x="6586302" y="876264"/>
            <a:ext cx="5278651"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3600"/>
              <a:buNone/>
            </a:pPr>
            <a:r>
              <a:rPr lang="en-GB"/>
              <a:t>Module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1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GB" sz="1800"/>
              <a:t>Warning signals must be recognized and new challenges must be mastered again and again in all phases of the crisis. This requires a high degree of changeability and attention.</a:t>
            </a:r>
            <a:endParaRPr/>
          </a:p>
          <a:p>
            <a:pPr marL="0" lvl="0" indent="0" algn="l" rtl="0">
              <a:lnSpc>
                <a:spcPct val="100000"/>
              </a:lnSpc>
              <a:spcBef>
                <a:spcPts val="600"/>
              </a:spcBef>
              <a:spcAft>
                <a:spcPts val="0"/>
              </a:spcAft>
              <a:buClr>
                <a:srgbClr val="595A59"/>
              </a:buClr>
              <a:buSzPts val="1800"/>
              <a:buNone/>
            </a:pPr>
            <a:endParaRPr/>
          </a:p>
        </p:txBody>
      </p:sp>
      <p:sp>
        <p:nvSpPr>
          <p:cNvPr id="1063" name="Google Shape;1063;p1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en-GB"/>
              <a:t>The process of recognition</a:t>
            </a:r>
            <a:endParaRPr/>
          </a:p>
          <a:p>
            <a:pPr marL="0" lvl="0" indent="0" algn="l" rtl="0">
              <a:lnSpc>
                <a:spcPct val="90000"/>
              </a:lnSpc>
              <a:spcBef>
                <a:spcPts val="1000"/>
              </a:spcBef>
              <a:spcAft>
                <a:spcPts val="0"/>
              </a:spcAft>
              <a:buClr>
                <a:srgbClr val="79527B"/>
              </a:buClr>
              <a:buSzPts val="1800"/>
              <a:buNone/>
            </a:pPr>
            <a:endParaRPr sz="1800">
              <a:latin typeface="Calibri"/>
              <a:ea typeface="Calibri"/>
              <a:cs typeface="Calibri"/>
              <a:sym typeface="Calibri"/>
            </a:endParaRPr>
          </a:p>
        </p:txBody>
      </p:sp>
      <p:grpSp>
        <p:nvGrpSpPr>
          <p:cNvPr id="1064" name="Google Shape;1064;p10"/>
          <p:cNvGrpSpPr/>
          <p:nvPr/>
        </p:nvGrpSpPr>
        <p:grpSpPr>
          <a:xfrm>
            <a:off x="4097420" y="3345984"/>
            <a:ext cx="1415796" cy="1577513"/>
            <a:chOff x="0" y="0"/>
            <a:chExt cx="1905957" cy="2123662"/>
          </a:xfrm>
        </p:grpSpPr>
        <p:sp>
          <p:nvSpPr>
            <p:cNvPr id="1065" name="Google Shape;1065;p10"/>
            <p:cNvSpPr/>
            <p:nvPr/>
          </p:nvSpPr>
          <p:spPr>
            <a:xfrm>
              <a:off x="328241" y="0"/>
              <a:ext cx="1577716" cy="1779686"/>
            </a:xfrm>
            <a:custGeom>
              <a:avLst/>
              <a:gdLst/>
              <a:ahLst/>
              <a:cxnLst/>
              <a:rect l="l" t="t" r="r" b="b"/>
              <a:pathLst>
                <a:path w="21600" h="21600" extrusionOk="0">
                  <a:moveTo>
                    <a:pt x="21600" y="12822"/>
                  </a:moveTo>
                  <a:lnTo>
                    <a:pt x="21600" y="12821"/>
                  </a:lnTo>
                  <a:cubicBezTo>
                    <a:pt x="19269" y="11104"/>
                    <a:pt x="17179" y="9389"/>
                    <a:pt x="15381" y="7465"/>
                  </a:cubicBezTo>
                  <a:cubicBezTo>
                    <a:pt x="13583" y="5541"/>
                    <a:pt x="12078" y="3408"/>
                    <a:pt x="10919" y="854"/>
                  </a:cubicBezTo>
                  <a:lnTo>
                    <a:pt x="10528" y="0"/>
                  </a:lnTo>
                  <a:lnTo>
                    <a:pt x="0" y="3691"/>
                  </a:lnTo>
                  <a:cubicBezTo>
                    <a:pt x="892" y="7209"/>
                    <a:pt x="2613" y="10536"/>
                    <a:pt x="5035" y="13559"/>
                  </a:cubicBezTo>
                  <a:cubicBezTo>
                    <a:pt x="7457" y="16582"/>
                    <a:pt x="10580" y="19300"/>
                    <a:pt x="14274" y="21600"/>
                  </a:cubicBezTo>
                  <a:lnTo>
                    <a:pt x="14274" y="21600"/>
                  </a:lnTo>
                  <a:lnTo>
                    <a:pt x="21600" y="12822"/>
                  </a:lnTo>
                  <a:close/>
                </a:path>
              </a:pathLst>
            </a:custGeom>
            <a:solidFill>
              <a:srgbClr val="916395"/>
            </a:solidFill>
            <a:ln>
              <a:noFill/>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66" name="Google Shape;1066;p10"/>
            <p:cNvSpPr/>
            <p:nvPr/>
          </p:nvSpPr>
          <p:spPr>
            <a:xfrm>
              <a:off x="0" y="306927"/>
              <a:ext cx="1375861" cy="1816735"/>
            </a:xfrm>
            <a:custGeom>
              <a:avLst/>
              <a:gdLst/>
              <a:ahLst/>
              <a:cxnLst/>
              <a:rect l="l" t="t" r="r" b="b"/>
              <a:pathLst>
                <a:path w="21600" h="21600" extrusionOk="0">
                  <a:moveTo>
                    <a:pt x="5232" y="0"/>
                  </a:moveTo>
                  <a:lnTo>
                    <a:pt x="0" y="3163"/>
                  </a:lnTo>
                  <a:cubicBezTo>
                    <a:pt x="941" y="6673"/>
                    <a:pt x="3115" y="10106"/>
                    <a:pt x="6134" y="13250"/>
                  </a:cubicBezTo>
                  <a:cubicBezTo>
                    <a:pt x="9153" y="16393"/>
                    <a:pt x="13018" y="19248"/>
                    <a:pt x="17342" y="21600"/>
                  </a:cubicBezTo>
                  <a:lnTo>
                    <a:pt x="21600" y="17544"/>
                  </a:lnTo>
                  <a:cubicBezTo>
                    <a:pt x="17364" y="15291"/>
                    <a:pt x="13783" y="12628"/>
                    <a:pt x="11006" y="9667"/>
                  </a:cubicBezTo>
                  <a:cubicBezTo>
                    <a:pt x="8228" y="6705"/>
                    <a:pt x="6254" y="3446"/>
                    <a:pt x="5232" y="0"/>
                  </a:cubicBezTo>
                  <a:close/>
                </a:path>
              </a:pathLst>
            </a:custGeom>
            <a:solidFill>
              <a:srgbClr val="79527B"/>
            </a:solidFill>
            <a:ln>
              <a:noFill/>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grpSp>
      <p:grpSp>
        <p:nvGrpSpPr>
          <p:cNvPr id="1067" name="Google Shape;1067;p10"/>
          <p:cNvGrpSpPr/>
          <p:nvPr/>
        </p:nvGrpSpPr>
        <p:grpSpPr>
          <a:xfrm>
            <a:off x="8023976" y="2548005"/>
            <a:ext cx="1733782" cy="2063284"/>
            <a:chOff x="0" y="0"/>
            <a:chExt cx="2334032" cy="2777611"/>
          </a:xfrm>
        </p:grpSpPr>
        <p:sp>
          <p:nvSpPr>
            <p:cNvPr id="1068" name="Google Shape;1068;p10"/>
            <p:cNvSpPr/>
            <p:nvPr/>
          </p:nvSpPr>
          <p:spPr>
            <a:xfrm>
              <a:off x="848419" y="4076"/>
              <a:ext cx="1485613" cy="2773535"/>
            </a:xfrm>
            <a:custGeom>
              <a:avLst/>
              <a:gdLst/>
              <a:ahLst/>
              <a:cxnLst/>
              <a:rect l="l" t="t" r="r" b="b"/>
              <a:pathLst>
                <a:path w="21600" h="21600" extrusionOk="0">
                  <a:moveTo>
                    <a:pt x="18632" y="0"/>
                  </a:moveTo>
                  <a:cubicBezTo>
                    <a:pt x="18632" y="0"/>
                    <a:pt x="18291" y="2003"/>
                    <a:pt x="17742" y="5289"/>
                  </a:cubicBezTo>
                  <a:cubicBezTo>
                    <a:pt x="17193" y="8575"/>
                    <a:pt x="16436" y="13144"/>
                    <a:pt x="15603" y="18276"/>
                  </a:cubicBezTo>
                  <a:cubicBezTo>
                    <a:pt x="15560" y="18266"/>
                    <a:pt x="13695" y="17825"/>
                    <a:pt x="11816" y="17405"/>
                  </a:cubicBezTo>
                  <a:cubicBezTo>
                    <a:pt x="9906" y="16979"/>
                    <a:pt x="7982" y="16574"/>
                    <a:pt x="7964" y="16570"/>
                  </a:cubicBezTo>
                  <a:lnTo>
                    <a:pt x="6121" y="16135"/>
                  </a:lnTo>
                  <a:cubicBezTo>
                    <a:pt x="5317" y="16844"/>
                    <a:pt x="4405" y="17526"/>
                    <a:pt x="3388" y="18179"/>
                  </a:cubicBezTo>
                  <a:cubicBezTo>
                    <a:pt x="2362" y="18838"/>
                    <a:pt x="1231" y="19467"/>
                    <a:pt x="0" y="20065"/>
                  </a:cubicBezTo>
                  <a:lnTo>
                    <a:pt x="4199" y="21600"/>
                  </a:lnTo>
                  <a:cubicBezTo>
                    <a:pt x="5910" y="20696"/>
                    <a:pt x="7247" y="19860"/>
                    <a:pt x="8255" y="19164"/>
                  </a:cubicBezTo>
                  <a:cubicBezTo>
                    <a:pt x="9263" y="18468"/>
                    <a:pt x="9941" y="17911"/>
                    <a:pt x="10335" y="17566"/>
                  </a:cubicBezTo>
                  <a:lnTo>
                    <a:pt x="19686" y="19629"/>
                  </a:lnTo>
                  <a:lnTo>
                    <a:pt x="19702" y="19633"/>
                  </a:lnTo>
                  <a:lnTo>
                    <a:pt x="19702" y="19629"/>
                  </a:lnTo>
                  <a:lnTo>
                    <a:pt x="21600" y="1120"/>
                  </a:lnTo>
                  <a:lnTo>
                    <a:pt x="18632" y="0"/>
                  </a:lnTo>
                  <a:close/>
                </a:path>
              </a:pathLst>
            </a:custGeom>
            <a:solidFill>
              <a:srgbClr val="EE5626"/>
            </a:solidFill>
            <a:ln w="12700" cap="flat" cmpd="sng">
              <a:solidFill>
                <a:srgbClr val="F27954"/>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69" name="Google Shape;1069;p10"/>
            <p:cNvSpPr/>
            <p:nvPr/>
          </p:nvSpPr>
          <p:spPr>
            <a:xfrm>
              <a:off x="0" y="0"/>
              <a:ext cx="2131456" cy="2584803"/>
            </a:xfrm>
            <a:custGeom>
              <a:avLst/>
              <a:gdLst/>
              <a:ahLst/>
              <a:cxnLst/>
              <a:rect l="l" t="t" r="r" b="b"/>
              <a:pathLst>
                <a:path w="21600" h="21600" extrusionOk="0">
                  <a:moveTo>
                    <a:pt x="21600" y="0"/>
                  </a:moveTo>
                  <a:cubicBezTo>
                    <a:pt x="16503" y="3372"/>
                    <a:pt x="11103" y="6685"/>
                    <a:pt x="6977" y="9155"/>
                  </a:cubicBezTo>
                  <a:cubicBezTo>
                    <a:pt x="2851" y="11625"/>
                    <a:pt x="0" y="13252"/>
                    <a:pt x="0" y="13252"/>
                  </a:cubicBezTo>
                  <a:lnTo>
                    <a:pt x="3564" y="14397"/>
                  </a:lnTo>
                  <a:cubicBezTo>
                    <a:pt x="3078" y="14910"/>
                    <a:pt x="2566" y="15405"/>
                    <a:pt x="2031" y="15880"/>
                  </a:cubicBezTo>
                  <a:cubicBezTo>
                    <a:pt x="1495" y="16356"/>
                    <a:pt x="935" y="16811"/>
                    <a:pt x="352" y="17246"/>
                  </a:cubicBezTo>
                  <a:lnTo>
                    <a:pt x="8598" y="21600"/>
                  </a:lnTo>
                  <a:cubicBezTo>
                    <a:pt x="9435" y="20956"/>
                    <a:pt x="10209" y="20280"/>
                    <a:pt x="10914" y="19576"/>
                  </a:cubicBezTo>
                  <a:cubicBezTo>
                    <a:pt x="11619" y="18872"/>
                    <a:pt x="12256" y="18139"/>
                    <a:pt x="12818" y="17382"/>
                  </a:cubicBezTo>
                  <a:lnTo>
                    <a:pt x="19489" y="19610"/>
                  </a:lnTo>
                  <a:cubicBezTo>
                    <a:pt x="20069" y="14104"/>
                    <a:pt x="20597" y="9201"/>
                    <a:pt x="20980" y="5675"/>
                  </a:cubicBezTo>
                  <a:cubicBezTo>
                    <a:pt x="21362" y="2149"/>
                    <a:pt x="21600" y="0"/>
                    <a:pt x="21600" y="0"/>
                  </a:cubicBezTo>
                  <a:close/>
                </a:path>
              </a:pathLst>
            </a:custGeom>
            <a:solidFill>
              <a:srgbClr val="F27954"/>
            </a:solidFill>
            <a:ln>
              <a:noFill/>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grpSp>
      <p:grpSp>
        <p:nvGrpSpPr>
          <p:cNvPr id="1070" name="Google Shape;1070;p10"/>
          <p:cNvGrpSpPr/>
          <p:nvPr/>
        </p:nvGrpSpPr>
        <p:grpSpPr>
          <a:xfrm>
            <a:off x="5034726" y="4238958"/>
            <a:ext cx="1347128" cy="1161728"/>
            <a:chOff x="0" y="0"/>
            <a:chExt cx="1813514" cy="1563927"/>
          </a:xfrm>
        </p:grpSpPr>
        <p:sp>
          <p:nvSpPr>
            <p:cNvPr id="1071" name="Google Shape;1071;p10"/>
            <p:cNvSpPr/>
            <p:nvPr/>
          </p:nvSpPr>
          <p:spPr>
            <a:xfrm>
              <a:off x="0" y="2198"/>
              <a:ext cx="819939" cy="1027088"/>
            </a:xfrm>
            <a:custGeom>
              <a:avLst/>
              <a:gdLst/>
              <a:ahLst/>
              <a:cxnLst/>
              <a:rect l="l" t="t" r="r" b="b"/>
              <a:pathLst>
                <a:path w="21600" h="21600" extrusionOk="0">
                  <a:moveTo>
                    <a:pt x="9050" y="14869"/>
                  </a:moveTo>
                  <a:lnTo>
                    <a:pt x="21600" y="0"/>
                  </a:lnTo>
                  <a:lnTo>
                    <a:pt x="17299" y="1941"/>
                  </a:lnTo>
                  <a:lnTo>
                    <a:pt x="0" y="21600"/>
                  </a:lnTo>
                  <a:lnTo>
                    <a:pt x="9047" y="14893"/>
                  </a:lnTo>
                  <a:lnTo>
                    <a:pt x="9050" y="14869"/>
                  </a:lnTo>
                  <a:close/>
                </a:path>
              </a:pathLst>
            </a:custGeom>
            <a:solidFill>
              <a:srgbClr val="A77FA9"/>
            </a:solidFill>
            <a:ln>
              <a:noFill/>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72" name="Google Shape;1072;p10"/>
            <p:cNvSpPr/>
            <p:nvPr/>
          </p:nvSpPr>
          <p:spPr>
            <a:xfrm>
              <a:off x="0" y="707637"/>
              <a:ext cx="1804795" cy="856290"/>
            </a:xfrm>
            <a:custGeom>
              <a:avLst/>
              <a:gdLst/>
              <a:ahLst/>
              <a:cxnLst/>
              <a:rect l="l" t="t" r="r" b="b"/>
              <a:pathLst>
                <a:path w="21600" h="21600" extrusionOk="0">
                  <a:moveTo>
                    <a:pt x="3957" y="0"/>
                  </a:moveTo>
                  <a:lnTo>
                    <a:pt x="0" y="7965"/>
                  </a:lnTo>
                  <a:cubicBezTo>
                    <a:pt x="2801" y="11506"/>
                    <a:pt x="5927" y="14488"/>
                    <a:pt x="9335" y="16798"/>
                  </a:cubicBezTo>
                  <a:cubicBezTo>
                    <a:pt x="12743" y="19108"/>
                    <a:pt x="16433" y="20746"/>
                    <a:pt x="20362" y="21600"/>
                  </a:cubicBezTo>
                  <a:lnTo>
                    <a:pt x="21600" y="12137"/>
                  </a:lnTo>
                  <a:cubicBezTo>
                    <a:pt x="18288" y="11316"/>
                    <a:pt x="15130" y="9835"/>
                    <a:pt x="12174" y="7783"/>
                  </a:cubicBezTo>
                  <a:cubicBezTo>
                    <a:pt x="9217" y="5730"/>
                    <a:pt x="6463" y="3107"/>
                    <a:pt x="3957" y="0"/>
                  </a:cubicBezTo>
                  <a:close/>
                </a:path>
              </a:pathLst>
            </a:custGeom>
            <a:solidFill>
              <a:srgbClr val="B696B8"/>
            </a:solidFill>
            <a:ln>
              <a:noFill/>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73" name="Google Shape;1073;p10"/>
            <p:cNvSpPr/>
            <p:nvPr/>
          </p:nvSpPr>
          <p:spPr>
            <a:xfrm>
              <a:off x="333603" y="0"/>
              <a:ext cx="1479911" cy="1194805"/>
            </a:xfrm>
            <a:custGeom>
              <a:avLst/>
              <a:gdLst/>
              <a:ahLst/>
              <a:cxnLst/>
              <a:rect l="l" t="t" r="r" b="b"/>
              <a:pathLst>
                <a:path w="21600" h="21600" extrusionOk="0">
                  <a:moveTo>
                    <a:pt x="7110" y="0"/>
                  </a:moveTo>
                  <a:lnTo>
                    <a:pt x="0" y="12824"/>
                  </a:lnTo>
                  <a:cubicBezTo>
                    <a:pt x="3091" y="15083"/>
                    <a:pt x="6484" y="16991"/>
                    <a:pt x="10127" y="18482"/>
                  </a:cubicBezTo>
                  <a:cubicBezTo>
                    <a:pt x="13673" y="19934"/>
                    <a:pt x="17459" y="20993"/>
                    <a:pt x="21436" y="21600"/>
                  </a:cubicBezTo>
                  <a:lnTo>
                    <a:pt x="21600" y="8005"/>
                  </a:lnTo>
                  <a:cubicBezTo>
                    <a:pt x="18998" y="7251"/>
                    <a:pt x="16451" y="6143"/>
                    <a:pt x="14010" y="4772"/>
                  </a:cubicBezTo>
                  <a:cubicBezTo>
                    <a:pt x="11588" y="3412"/>
                    <a:pt x="9270" y="1792"/>
                    <a:pt x="7110" y="0"/>
                  </a:cubicBezTo>
                  <a:close/>
                </a:path>
              </a:pathLst>
            </a:custGeom>
            <a:solidFill>
              <a:srgbClr val="CFB9D1"/>
            </a:solidFill>
            <a:ln>
              <a:noFill/>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grpSp>
      <p:grpSp>
        <p:nvGrpSpPr>
          <p:cNvPr id="1074" name="Google Shape;1074;p10"/>
          <p:cNvGrpSpPr/>
          <p:nvPr/>
        </p:nvGrpSpPr>
        <p:grpSpPr>
          <a:xfrm>
            <a:off x="6440687" y="4523950"/>
            <a:ext cx="1172470" cy="898958"/>
            <a:chOff x="0" y="0"/>
            <a:chExt cx="1578389" cy="1210186"/>
          </a:xfrm>
        </p:grpSpPr>
        <p:sp>
          <p:nvSpPr>
            <p:cNvPr id="1075" name="Google Shape;1075;p10"/>
            <p:cNvSpPr/>
            <p:nvPr/>
          </p:nvSpPr>
          <p:spPr>
            <a:xfrm>
              <a:off x="0" y="85257"/>
              <a:ext cx="140225" cy="1120956"/>
            </a:xfrm>
            <a:custGeom>
              <a:avLst/>
              <a:gdLst/>
              <a:ahLst/>
              <a:cxnLst/>
              <a:rect l="l" t="t" r="r" b="b"/>
              <a:pathLst>
                <a:path w="21600" h="21600" extrusionOk="0">
                  <a:moveTo>
                    <a:pt x="13312" y="0"/>
                  </a:moveTo>
                  <a:lnTo>
                    <a:pt x="0" y="3782"/>
                  </a:lnTo>
                  <a:lnTo>
                    <a:pt x="599" y="21600"/>
                  </a:lnTo>
                  <a:lnTo>
                    <a:pt x="21600" y="14378"/>
                  </a:lnTo>
                  <a:lnTo>
                    <a:pt x="13312" y="0"/>
                  </a:lnTo>
                  <a:close/>
                </a:path>
              </a:pathLst>
            </a:custGeom>
            <a:solidFill>
              <a:srgbClr val="5499A2"/>
            </a:solidFill>
            <a:ln w="12700" cap="flat" cmpd="sng">
              <a:solidFill>
                <a:srgbClr val="76C0B5"/>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76" name="Google Shape;1076;p10"/>
            <p:cNvSpPr/>
            <p:nvPr/>
          </p:nvSpPr>
          <p:spPr>
            <a:xfrm>
              <a:off x="85257" y="0"/>
              <a:ext cx="1411513" cy="847631"/>
            </a:xfrm>
            <a:custGeom>
              <a:avLst/>
              <a:gdLst/>
              <a:ahLst/>
              <a:cxnLst/>
              <a:rect l="l" t="t" r="r" b="b"/>
              <a:pathLst>
                <a:path w="21600" h="21596" extrusionOk="0">
                  <a:moveTo>
                    <a:pt x="4816" y="2227"/>
                  </a:moveTo>
                  <a:cubicBezTo>
                    <a:pt x="2890" y="2289"/>
                    <a:pt x="1785" y="2439"/>
                    <a:pt x="0" y="2281"/>
                  </a:cubicBezTo>
                  <a:lnTo>
                    <a:pt x="823" y="21291"/>
                  </a:lnTo>
                  <a:cubicBezTo>
                    <a:pt x="2421" y="21489"/>
                    <a:pt x="3260" y="21600"/>
                    <a:pt x="4908" y="21596"/>
                  </a:cubicBezTo>
                  <a:cubicBezTo>
                    <a:pt x="10768" y="21583"/>
                    <a:pt x="16389" y="20263"/>
                    <a:pt x="21600" y="17861"/>
                  </a:cubicBezTo>
                  <a:lnTo>
                    <a:pt x="15056" y="0"/>
                  </a:lnTo>
                  <a:cubicBezTo>
                    <a:pt x="11785" y="1448"/>
                    <a:pt x="8354" y="2112"/>
                    <a:pt x="4816" y="2227"/>
                  </a:cubicBezTo>
                  <a:close/>
                </a:path>
              </a:pathLst>
            </a:custGeom>
            <a:solidFill>
              <a:srgbClr val="76C0B5"/>
            </a:solidFill>
            <a:ln w="12700" cap="flat" cmpd="sng">
              <a:solidFill>
                <a:srgbClr val="76C0B5"/>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77" name="Google Shape;1077;p10"/>
            <p:cNvSpPr/>
            <p:nvPr/>
          </p:nvSpPr>
          <p:spPr>
            <a:xfrm>
              <a:off x="0" y="699111"/>
              <a:ext cx="1578389" cy="511075"/>
            </a:xfrm>
            <a:custGeom>
              <a:avLst/>
              <a:gdLst/>
              <a:ahLst/>
              <a:cxnLst/>
              <a:rect l="l" t="t" r="r" b="b"/>
              <a:pathLst>
                <a:path w="21600" h="21565" extrusionOk="0">
                  <a:moveTo>
                    <a:pt x="5519" y="5827"/>
                  </a:moveTo>
                  <a:cubicBezTo>
                    <a:pt x="4007" y="5827"/>
                    <a:pt x="3330" y="5656"/>
                    <a:pt x="1866" y="5322"/>
                  </a:cubicBezTo>
                  <a:lnTo>
                    <a:pt x="1866" y="5322"/>
                  </a:lnTo>
                  <a:lnTo>
                    <a:pt x="0" y="21317"/>
                  </a:lnTo>
                  <a:cubicBezTo>
                    <a:pt x="1449" y="21521"/>
                    <a:pt x="2922" y="21600"/>
                    <a:pt x="4419" y="21551"/>
                  </a:cubicBezTo>
                  <a:cubicBezTo>
                    <a:pt x="10462" y="21355"/>
                    <a:pt x="16246" y="19029"/>
                    <a:pt x="21600" y="14921"/>
                  </a:cubicBezTo>
                  <a:lnTo>
                    <a:pt x="20446" y="0"/>
                  </a:lnTo>
                  <a:cubicBezTo>
                    <a:pt x="15794" y="3741"/>
                    <a:pt x="10731" y="5827"/>
                    <a:pt x="5519" y="5827"/>
                  </a:cubicBezTo>
                  <a:close/>
                </a:path>
              </a:pathLst>
            </a:custGeom>
            <a:solidFill>
              <a:srgbClr val="68A7B0"/>
            </a:solidFill>
            <a:ln w="12700" cap="flat" cmpd="sng">
              <a:solidFill>
                <a:srgbClr val="76C0B5"/>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grpSp>
      <p:grpSp>
        <p:nvGrpSpPr>
          <p:cNvPr id="1078" name="Google Shape;1078;p10"/>
          <p:cNvGrpSpPr/>
          <p:nvPr/>
        </p:nvGrpSpPr>
        <p:grpSpPr>
          <a:xfrm>
            <a:off x="7365329" y="4143962"/>
            <a:ext cx="1394113" cy="1126387"/>
            <a:chOff x="0" y="0"/>
            <a:chExt cx="1876767" cy="1516352"/>
          </a:xfrm>
        </p:grpSpPr>
        <p:sp>
          <p:nvSpPr>
            <p:cNvPr id="1079" name="Google Shape;1079;p10"/>
            <p:cNvSpPr/>
            <p:nvPr/>
          </p:nvSpPr>
          <p:spPr>
            <a:xfrm>
              <a:off x="0" y="460390"/>
              <a:ext cx="546547" cy="1055962"/>
            </a:xfrm>
            <a:custGeom>
              <a:avLst/>
              <a:gdLst/>
              <a:ahLst/>
              <a:cxnLst/>
              <a:rect l="l" t="t" r="r" b="b"/>
              <a:pathLst>
                <a:path w="21600" h="21600" extrusionOk="0">
                  <a:moveTo>
                    <a:pt x="0" y="0"/>
                  </a:moveTo>
                  <a:lnTo>
                    <a:pt x="56" y="3354"/>
                  </a:lnTo>
                  <a:lnTo>
                    <a:pt x="21600" y="21600"/>
                  </a:lnTo>
                  <a:lnTo>
                    <a:pt x="18943" y="14232"/>
                  </a:lnTo>
                  <a:lnTo>
                    <a:pt x="0" y="0"/>
                  </a:lnTo>
                  <a:close/>
                </a:path>
              </a:pathLst>
            </a:custGeom>
            <a:solidFill>
              <a:srgbClr val="8DC9C0"/>
            </a:solidFill>
            <a:ln w="12700" cap="flat" cmpd="sng">
              <a:solidFill>
                <a:srgbClr val="A7D5CE"/>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80" name="Google Shape;1080;p10"/>
            <p:cNvSpPr/>
            <p:nvPr/>
          </p:nvSpPr>
          <p:spPr>
            <a:xfrm>
              <a:off x="477442" y="549911"/>
              <a:ext cx="1399325" cy="961663"/>
            </a:xfrm>
            <a:custGeom>
              <a:avLst/>
              <a:gdLst/>
              <a:ahLst/>
              <a:cxnLst/>
              <a:rect l="l" t="t" r="r" b="b"/>
              <a:pathLst>
                <a:path w="21600" h="21600" extrusionOk="0">
                  <a:moveTo>
                    <a:pt x="0" y="13510"/>
                  </a:moveTo>
                  <a:lnTo>
                    <a:pt x="1038" y="21600"/>
                  </a:lnTo>
                  <a:cubicBezTo>
                    <a:pt x="5082" y="19797"/>
                    <a:pt x="8865" y="17326"/>
                    <a:pt x="12316" y="14451"/>
                  </a:cubicBezTo>
                  <a:cubicBezTo>
                    <a:pt x="15767" y="11576"/>
                    <a:pt x="18885" y="8296"/>
                    <a:pt x="21600" y="4876"/>
                  </a:cubicBezTo>
                  <a:lnTo>
                    <a:pt x="17554" y="0"/>
                  </a:lnTo>
                  <a:cubicBezTo>
                    <a:pt x="15049" y="2958"/>
                    <a:pt x="12415" y="5541"/>
                    <a:pt x="9535" y="7778"/>
                  </a:cubicBezTo>
                  <a:cubicBezTo>
                    <a:pt x="6643" y="10025"/>
                    <a:pt x="3503" y="11924"/>
                    <a:pt x="0" y="13510"/>
                  </a:cubicBezTo>
                  <a:close/>
                </a:path>
              </a:pathLst>
            </a:custGeom>
            <a:solidFill>
              <a:srgbClr val="A7D5CE"/>
            </a:solidFill>
            <a:ln w="12700" cap="flat" cmpd="sng">
              <a:solidFill>
                <a:srgbClr val="A7D5CE"/>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81" name="Google Shape;1081;p10"/>
            <p:cNvSpPr/>
            <p:nvPr/>
          </p:nvSpPr>
          <p:spPr>
            <a:xfrm>
              <a:off x="0" y="0"/>
              <a:ext cx="1616530" cy="1154991"/>
            </a:xfrm>
            <a:custGeom>
              <a:avLst/>
              <a:gdLst/>
              <a:ahLst/>
              <a:cxnLst/>
              <a:rect l="l" t="t" r="r" b="b"/>
              <a:pathLst>
                <a:path w="21600" h="21600" extrusionOk="0">
                  <a:moveTo>
                    <a:pt x="0" y="8588"/>
                  </a:moveTo>
                  <a:lnTo>
                    <a:pt x="6404" y="21600"/>
                  </a:lnTo>
                  <a:cubicBezTo>
                    <a:pt x="9435" y="20295"/>
                    <a:pt x="12153" y="18708"/>
                    <a:pt x="14655" y="16825"/>
                  </a:cubicBezTo>
                  <a:cubicBezTo>
                    <a:pt x="17156" y="14942"/>
                    <a:pt x="19440" y="12762"/>
                    <a:pt x="21600" y="10272"/>
                  </a:cubicBezTo>
                  <a:lnTo>
                    <a:pt x="11130" y="0"/>
                  </a:lnTo>
                  <a:cubicBezTo>
                    <a:pt x="9488" y="1876"/>
                    <a:pt x="7728" y="3548"/>
                    <a:pt x="5866" y="4988"/>
                  </a:cubicBezTo>
                  <a:cubicBezTo>
                    <a:pt x="4005" y="6428"/>
                    <a:pt x="2043" y="7637"/>
                    <a:pt x="0" y="8588"/>
                  </a:cubicBezTo>
                  <a:close/>
                </a:path>
              </a:pathLst>
            </a:custGeom>
            <a:solidFill>
              <a:srgbClr val="BBDFDA"/>
            </a:solidFill>
            <a:ln w="12700" cap="flat" cmpd="sng">
              <a:solidFill>
                <a:srgbClr val="BBDFDA"/>
              </a:solidFill>
              <a:prstDash val="solid"/>
              <a:miter lim="400000"/>
              <a:headEnd type="none" w="sm" len="sm"/>
              <a:tailEnd type="none" w="sm" len="sm"/>
            </a:ln>
          </p:spPr>
          <p:txBody>
            <a:bodyPr spcFirstLastPara="1" wrap="square" lIns="20075" tIns="20075" rIns="20075" bIns="200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grpSp>
      <p:sp>
        <p:nvSpPr>
          <p:cNvPr id="1082" name="Google Shape;1082;p10"/>
          <p:cNvSpPr/>
          <p:nvPr/>
        </p:nvSpPr>
        <p:spPr>
          <a:xfrm>
            <a:off x="7365330" y="3429000"/>
            <a:ext cx="501988" cy="1061487"/>
          </a:xfrm>
          <a:custGeom>
            <a:avLst/>
            <a:gdLst/>
            <a:ahLst/>
            <a:cxnLst/>
            <a:rect l="l" t="t" r="r" b="b"/>
            <a:pathLst>
              <a:path w="21600" h="21600" extrusionOk="0">
                <a:moveTo>
                  <a:pt x="21600" y="21600"/>
                </a:moveTo>
                <a:lnTo>
                  <a:pt x="0" y="17074"/>
                </a:lnTo>
                <a:lnTo>
                  <a:pt x="0" y="0"/>
                </a:lnTo>
              </a:path>
            </a:pathLst>
          </a:custGeom>
          <a:noFill/>
          <a:ln w="38100" cap="flat" cmpd="sng">
            <a:solidFill>
              <a:srgbClr val="D8D8D8"/>
            </a:solidFill>
            <a:prstDash val="solid"/>
            <a:miter lim="400000"/>
            <a:headEnd type="none" w="sm" len="sm"/>
            <a:tailEnd type="none" w="sm" len="sm"/>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83" name="Google Shape;1083;p10"/>
          <p:cNvSpPr/>
          <p:nvPr/>
        </p:nvSpPr>
        <p:spPr>
          <a:xfrm>
            <a:off x="5719024" y="2432350"/>
            <a:ext cx="220879" cy="2008774"/>
          </a:xfrm>
          <a:custGeom>
            <a:avLst/>
            <a:gdLst/>
            <a:ahLst/>
            <a:cxnLst/>
            <a:rect l="l" t="t" r="r" b="b"/>
            <a:pathLst>
              <a:path w="21600" h="21600" extrusionOk="0">
                <a:moveTo>
                  <a:pt x="0" y="21600"/>
                </a:moveTo>
                <a:lnTo>
                  <a:pt x="21600" y="19252"/>
                </a:lnTo>
                <a:lnTo>
                  <a:pt x="21600" y="0"/>
                </a:lnTo>
              </a:path>
            </a:pathLst>
          </a:custGeom>
          <a:noFill/>
          <a:ln w="38100" cap="flat" cmpd="sng">
            <a:solidFill>
              <a:srgbClr val="D8D8D8"/>
            </a:solidFill>
            <a:prstDash val="solid"/>
            <a:miter lim="400000"/>
            <a:headEnd type="none" w="sm" len="sm"/>
            <a:tailEnd type="none" w="sm" len="sm"/>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84" name="Google Shape;1084;p10"/>
          <p:cNvSpPr/>
          <p:nvPr/>
        </p:nvSpPr>
        <p:spPr>
          <a:xfrm>
            <a:off x="7157690" y="5111673"/>
            <a:ext cx="760859" cy="368195"/>
          </a:xfrm>
          <a:custGeom>
            <a:avLst/>
            <a:gdLst/>
            <a:ahLst/>
            <a:cxnLst/>
            <a:rect l="l" t="t" r="r" b="b"/>
            <a:pathLst>
              <a:path w="21600" h="21600" extrusionOk="0">
                <a:moveTo>
                  <a:pt x="0" y="0"/>
                </a:moveTo>
                <a:lnTo>
                  <a:pt x="5644" y="21600"/>
                </a:lnTo>
                <a:lnTo>
                  <a:pt x="21600" y="21600"/>
                </a:lnTo>
              </a:path>
            </a:pathLst>
          </a:custGeom>
          <a:noFill/>
          <a:ln w="38100" cap="flat" cmpd="sng">
            <a:solidFill>
              <a:srgbClr val="D8D8D8"/>
            </a:solidFill>
            <a:prstDash val="solid"/>
            <a:miter lim="400000"/>
            <a:headEnd type="none" w="sm" len="sm"/>
            <a:tailEnd type="none" w="sm" len="sm"/>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85" name="Google Shape;1085;p10"/>
          <p:cNvSpPr/>
          <p:nvPr/>
        </p:nvSpPr>
        <p:spPr>
          <a:xfrm rot="5400000">
            <a:off x="9509771" y="3309973"/>
            <a:ext cx="293621" cy="542378"/>
          </a:xfrm>
          <a:custGeom>
            <a:avLst/>
            <a:gdLst/>
            <a:ahLst/>
            <a:cxnLst/>
            <a:rect l="l" t="t" r="r" b="b"/>
            <a:pathLst>
              <a:path w="21600" h="21600" extrusionOk="0">
                <a:moveTo>
                  <a:pt x="0" y="21600"/>
                </a:moveTo>
                <a:lnTo>
                  <a:pt x="21600" y="16806"/>
                </a:lnTo>
                <a:lnTo>
                  <a:pt x="21600" y="0"/>
                </a:lnTo>
              </a:path>
            </a:pathLst>
          </a:custGeom>
          <a:noFill/>
          <a:ln w="38100" cap="flat" cmpd="sng">
            <a:solidFill>
              <a:srgbClr val="D8D8D8"/>
            </a:solidFill>
            <a:prstDash val="solid"/>
            <a:miter lim="400000"/>
            <a:headEnd type="none" w="sm" len="sm"/>
            <a:tailEnd type="none" w="sm" len="sm"/>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86" name="Google Shape;1086;p10"/>
          <p:cNvSpPr/>
          <p:nvPr/>
        </p:nvSpPr>
        <p:spPr>
          <a:xfrm>
            <a:off x="4279722" y="4333848"/>
            <a:ext cx="270821" cy="1124779"/>
          </a:xfrm>
          <a:custGeom>
            <a:avLst/>
            <a:gdLst/>
            <a:ahLst/>
            <a:cxnLst/>
            <a:rect l="l" t="t" r="r" b="b"/>
            <a:pathLst>
              <a:path w="21600" h="21600" extrusionOk="0">
                <a:moveTo>
                  <a:pt x="21600" y="0"/>
                </a:moveTo>
                <a:lnTo>
                  <a:pt x="0" y="5201"/>
                </a:lnTo>
                <a:lnTo>
                  <a:pt x="0" y="21600"/>
                </a:lnTo>
              </a:path>
            </a:pathLst>
          </a:custGeom>
          <a:noFill/>
          <a:ln w="38100" cap="flat" cmpd="sng">
            <a:solidFill>
              <a:srgbClr val="D8D8D8"/>
            </a:solidFill>
            <a:prstDash val="solid"/>
            <a:miter lim="400000"/>
            <a:headEnd type="none" w="sm" len="sm"/>
            <a:tailEnd type="none" w="sm" len="sm"/>
          </a:ln>
        </p:spPr>
        <p:txBody>
          <a:bodyPr spcFirstLastPara="1" wrap="square" lIns="26775" tIns="26775" rIns="26775" bIns="26775" anchor="ctr"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1087" name="Google Shape;1087;p10"/>
          <p:cNvSpPr txBox="1"/>
          <p:nvPr/>
        </p:nvSpPr>
        <p:spPr>
          <a:xfrm>
            <a:off x="3663115" y="5427852"/>
            <a:ext cx="2751260"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rgbClr val="79527B"/>
                </a:solidFill>
                <a:latin typeface="Calibri"/>
                <a:ea typeface="Calibri"/>
                <a:cs typeface="Calibri"/>
                <a:sym typeface="Calibri"/>
              </a:rPr>
              <a:t>First Signs</a:t>
            </a:r>
            <a:endParaRPr/>
          </a:p>
          <a:p>
            <a:pPr marL="0" marR="0" lvl="0" indent="0" algn="l" rtl="0">
              <a:spcBef>
                <a:spcPts val="0"/>
              </a:spcBef>
              <a:spcAft>
                <a:spcPts val="0"/>
              </a:spcAft>
              <a:buNone/>
            </a:pPr>
            <a:r>
              <a:rPr lang="en-GB" sz="1400">
                <a:solidFill>
                  <a:srgbClr val="595A59"/>
                </a:solidFill>
                <a:latin typeface="Calibri"/>
                <a:ea typeface="Calibri"/>
                <a:cs typeface="Calibri"/>
                <a:sym typeface="Calibri"/>
              </a:rPr>
              <a:t>The first signs of crisis are neither realized nor perceived. </a:t>
            </a:r>
            <a:endParaRPr/>
          </a:p>
        </p:txBody>
      </p:sp>
      <p:sp>
        <p:nvSpPr>
          <p:cNvPr id="1088" name="Google Shape;1088;p10"/>
          <p:cNvSpPr txBox="1"/>
          <p:nvPr/>
        </p:nvSpPr>
        <p:spPr>
          <a:xfrm>
            <a:off x="3747170" y="1637401"/>
            <a:ext cx="254770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rgbClr val="916395"/>
                </a:solidFill>
                <a:latin typeface="Calibri"/>
                <a:ea typeface="Calibri"/>
                <a:cs typeface="Calibri"/>
                <a:sym typeface="Calibri"/>
              </a:rPr>
              <a:t>The Hope Principle</a:t>
            </a:r>
            <a:endParaRPr/>
          </a:p>
          <a:p>
            <a:pPr marL="0" marR="0" lvl="0" indent="0" algn="l" rtl="0">
              <a:spcBef>
                <a:spcPts val="0"/>
              </a:spcBef>
              <a:spcAft>
                <a:spcPts val="0"/>
              </a:spcAft>
              <a:buNone/>
            </a:pPr>
            <a:r>
              <a:rPr lang="en-GB" sz="1400">
                <a:solidFill>
                  <a:srgbClr val="595A59"/>
                </a:solidFill>
                <a:latin typeface="Calibri"/>
                <a:ea typeface="Calibri"/>
                <a:cs typeface="Calibri"/>
                <a:sym typeface="Calibri"/>
              </a:rPr>
              <a:t>The crisis is visible, but management focuses on hope rather than action.</a:t>
            </a:r>
            <a:endParaRPr/>
          </a:p>
        </p:txBody>
      </p:sp>
      <p:sp>
        <p:nvSpPr>
          <p:cNvPr id="1089" name="Google Shape;1089;p10"/>
          <p:cNvSpPr txBox="1"/>
          <p:nvPr/>
        </p:nvSpPr>
        <p:spPr>
          <a:xfrm>
            <a:off x="6338915" y="1637401"/>
            <a:ext cx="3030095"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dirty="0">
                <a:solidFill>
                  <a:srgbClr val="81D1C5"/>
                </a:solidFill>
                <a:latin typeface="Calibri"/>
                <a:ea typeface="Calibri"/>
                <a:cs typeface="Calibri"/>
                <a:sym typeface="Calibri"/>
              </a:rPr>
              <a:t>Signs of Relaxation</a:t>
            </a:r>
            <a:endParaRPr dirty="0"/>
          </a:p>
          <a:p>
            <a:pPr marL="0" marR="0" lvl="0" indent="0" algn="l" rtl="0">
              <a:spcBef>
                <a:spcPts val="0"/>
              </a:spcBef>
              <a:spcAft>
                <a:spcPts val="0"/>
              </a:spcAft>
              <a:buNone/>
            </a:pPr>
            <a:r>
              <a:rPr lang="en-GB" sz="1400" dirty="0">
                <a:solidFill>
                  <a:srgbClr val="595A59"/>
                </a:solidFill>
                <a:latin typeface="Calibri"/>
                <a:ea typeface="Calibri"/>
                <a:cs typeface="Calibri"/>
                <a:sym typeface="Calibri"/>
              </a:rPr>
              <a:t>If the measures implemented are successful, the first signs of easing are now beginning to appear. However, the restructuring must continue to be implemented consistently.</a:t>
            </a:r>
            <a:endParaRPr dirty="0"/>
          </a:p>
        </p:txBody>
      </p:sp>
      <p:sp>
        <p:nvSpPr>
          <p:cNvPr id="1090" name="Google Shape;1090;p10"/>
          <p:cNvSpPr txBox="1"/>
          <p:nvPr/>
        </p:nvSpPr>
        <p:spPr>
          <a:xfrm>
            <a:off x="7142883" y="5589621"/>
            <a:ext cx="4842288"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595A59"/>
                </a:solidFill>
                <a:latin typeface="Calibri"/>
                <a:ea typeface="Calibri"/>
                <a:cs typeface="Calibri"/>
                <a:sym typeface="Calibri"/>
              </a:rPr>
              <a:t>The crisis can no longer be denied. Measures are being implemented under great time pressure. This is the most critical phase.</a:t>
            </a:r>
            <a:endParaRPr/>
          </a:p>
        </p:txBody>
      </p:sp>
      <p:sp>
        <p:nvSpPr>
          <p:cNvPr id="1091" name="Google Shape;1091;p10"/>
          <p:cNvSpPr txBox="1"/>
          <p:nvPr/>
        </p:nvSpPr>
        <p:spPr>
          <a:xfrm>
            <a:off x="7863759" y="5288304"/>
            <a:ext cx="1320746"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rgbClr val="68A7B0"/>
                </a:solidFill>
                <a:latin typeface="Calibri"/>
                <a:ea typeface="Calibri"/>
                <a:cs typeface="Calibri"/>
                <a:sym typeface="Calibri"/>
              </a:rPr>
              <a:t>The Awakening</a:t>
            </a:r>
            <a:endParaRPr/>
          </a:p>
        </p:txBody>
      </p:sp>
      <p:sp>
        <p:nvSpPr>
          <p:cNvPr id="1092" name="Google Shape;1092;p10"/>
          <p:cNvSpPr txBox="1"/>
          <p:nvPr/>
        </p:nvSpPr>
        <p:spPr>
          <a:xfrm>
            <a:off x="9986005" y="2791728"/>
            <a:ext cx="2118127" cy="16004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a:solidFill>
                  <a:srgbClr val="F27954"/>
                </a:solidFill>
                <a:latin typeface="Calibri"/>
                <a:ea typeface="Calibri"/>
                <a:cs typeface="Calibri"/>
                <a:sym typeface="Calibri"/>
              </a:rPr>
              <a:t>Learning &amp; Resilience </a:t>
            </a:r>
            <a:endParaRPr/>
          </a:p>
          <a:p>
            <a:pPr marL="0" marR="0" lvl="0" indent="0" algn="l" rtl="0">
              <a:spcBef>
                <a:spcPts val="0"/>
              </a:spcBef>
              <a:spcAft>
                <a:spcPts val="0"/>
              </a:spcAft>
              <a:buNone/>
            </a:pPr>
            <a:r>
              <a:rPr lang="en-GB" sz="1400">
                <a:solidFill>
                  <a:srgbClr val="595A59"/>
                </a:solidFill>
                <a:latin typeface="Calibri"/>
                <a:ea typeface="Calibri"/>
                <a:cs typeface="Calibri"/>
                <a:sym typeface="Calibri"/>
              </a:rPr>
              <a:t>If the crisis is successfully overcome, the right conclusions must be drawn. If this is successful, it can lead to sustainable crisis resilience.</a:t>
            </a:r>
            <a:endParaRPr/>
          </a:p>
        </p:txBody>
      </p:sp>
      <p:sp>
        <p:nvSpPr>
          <p:cNvPr id="1093" name="Google Shape;1093;p1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GB" sz="2000"/>
              <a:t>Successful crisis management depends to a large extent on the openness of the people involved.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1"/>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GB" dirty="0"/>
              <a:t>A crisis can continuously pass through all 4 phases shown. However, it does not necessarily have to start with the first phase, but can also begin with the 2nd/3rd/4th phase. With appropriate measures for early detection, the process can be ended in the first 3 crisis phases.</a:t>
            </a:r>
            <a:endParaRPr dirty="0"/>
          </a:p>
          <a:p>
            <a:pPr marL="0" lvl="0" indent="0" algn="l" rtl="0">
              <a:lnSpc>
                <a:spcPct val="100000"/>
              </a:lnSpc>
              <a:spcBef>
                <a:spcPts val="600"/>
              </a:spcBef>
              <a:spcAft>
                <a:spcPts val="0"/>
              </a:spcAft>
              <a:buClr>
                <a:srgbClr val="595A59"/>
              </a:buClr>
              <a:buSzPts val="1800"/>
              <a:buNone/>
            </a:pPr>
            <a:endParaRPr dirty="0"/>
          </a:p>
          <a:p>
            <a:pPr marL="0" lvl="0" indent="0" algn="l" rtl="0">
              <a:lnSpc>
                <a:spcPct val="100000"/>
              </a:lnSpc>
              <a:spcBef>
                <a:spcPts val="600"/>
              </a:spcBef>
              <a:spcAft>
                <a:spcPts val="0"/>
              </a:spcAft>
              <a:buClr>
                <a:srgbClr val="595A59"/>
              </a:buClr>
              <a:buSzPts val="1800"/>
              <a:buNone/>
            </a:pPr>
            <a:endParaRPr dirty="0"/>
          </a:p>
          <a:p>
            <a:pPr marL="0" lvl="0" indent="0" algn="l" rtl="0">
              <a:lnSpc>
                <a:spcPct val="100000"/>
              </a:lnSpc>
              <a:spcBef>
                <a:spcPts val="600"/>
              </a:spcBef>
              <a:spcAft>
                <a:spcPts val="0"/>
              </a:spcAft>
              <a:buClr>
                <a:srgbClr val="595A59"/>
              </a:buClr>
              <a:buSzPts val="1200"/>
              <a:buNone/>
            </a:pPr>
            <a:r>
              <a:rPr lang="en-GB" sz="1200" dirty="0" err="1">
                <a:solidFill>
                  <a:srgbClr val="595A59"/>
                </a:solidFill>
              </a:rPr>
              <a:t>Krystek</a:t>
            </a:r>
            <a:r>
              <a:rPr lang="en-GB" sz="1200" dirty="0">
                <a:solidFill>
                  <a:srgbClr val="595A59"/>
                </a:solidFill>
              </a:rPr>
              <a:t> (1987): </a:t>
            </a:r>
            <a:r>
              <a:rPr lang="en-GB" sz="1200" dirty="0" err="1">
                <a:solidFill>
                  <a:srgbClr val="595A59"/>
                </a:solidFill>
              </a:rPr>
              <a:t>Unternehmungskrisen</a:t>
            </a:r>
            <a:endParaRPr dirty="0"/>
          </a:p>
          <a:p>
            <a:pPr marL="0" lvl="0" indent="0" algn="l" rtl="0">
              <a:lnSpc>
                <a:spcPct val="100000"/>
              </a:lnSpc>
              <a:spcBef>
                <a:spcPts val="600"/>
              </a:spcBef>
              <a:spcAft>
                <a:spcPts val="0"/>
              </a:spcAft>
              <a:buClr>
                <a:srgbClr val="595A59"/>
              </a:buClr>
              <a:buSzPts val="1800"/>
              <a:buNone/>
            </a:pPr>
            <a:endParaRPr dirty="0"/>
          </a:p>
        </p:txBody>
      </p:sp>
      <p:sp>
        <p:nvSpPr>
          <p:cNvPr id="1099" name="Google Shape;1099;p1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en-GB" dirty="0"/>
              <a:t>There are various models for depicting the course of a crisis. One possible approach is the 4-phase model.  Each phase is characterised by certain individual features.</a:t>
            </a:r>
            <a:endParaRPr dirty="0"/>
          </a:p>
        </p:txBody>
      </p:sp>
      <p:sp>
        <p:nvSpPr>
          <p:cNvPr id="1100" name="Google Shape;1100;p1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en-GB" dirty="0"/>
              <a:t>Approach I: The 4 phases of crisis</a:t>
            </a:r>
            <a:endParaRPr dirty="0"/>
          </a:p>
        </p:txBody>
      </p:sp>
      <p:sp>
        <p:nvSpPr>
          <p:cNvPr id="1101" name="Google Shape;1101;p11"/>
          <p:cNvSpPr/>
          <p:nvPr/>
        </p:nvSpPr>
        <p:spPr>
          <a:xfrm>
            <a:off x="6654746" y="1371954"/>
            <a:ext cx="3142397" cy="954107"/>
          </a:xfrm>
          <a:prstGeom prst="rect">
            <a:avLst/>
          </a:pr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02" name="Google Shape;1102;p11"/>
          <p:cNvSpPr/>
          <p:nvPr/>
        </p:nvSpPr>
        <p:spPr>
          <a:xfrm rot="5400000">
            <a:off x="5341163" y="1403484"/>
            <a:ext cx="1347141" cy="1280025"/>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03" name="Google Shape;1103;p11"/>
          <p:cNvSpPr txBox="1"/>
          <p:nvPr/>
        </p:nvSpPr>
        <p:spPr>
          <a:xfrm>
            <a:off x="5315580" y="1523983"/>
            <a:ext cx="1449185"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dirty="0">
                <a:solidFill>
                  <a:schemeClr val="lt1"/>
                </a:solidFill>
                <a:latin typeface="Calibri"/>
                <a:ea typeface="Calibri"/>
                <a:cs typeface="Calibri"/>
                <a:sym typeface="Calibri"/>
              </a:rPr>
              <a:t>1. Phase:</a:t>
            </a:r>
            <a:endParaRPr dirty="0"/>
          </a:p>
          <a:p>
            <a:pPr marL="0" marR="0" lvl="0" indent="0" algn="ctr" rtl="0">
              <a:spcBef>
                <a:spcPts val="0"/>
              </a:spcBef>
              <a:spcAft>
                <a:spcPts val="0"/>
              </a:spcAft>
              <a:buNone/>
            </a:pPr>
            <a:r>
              <a:rPr lang="en-GB" cap="none" dirty="0">
                <a:solidFill>
                  <a:schemeClr val="lt1"/>
                </a:solidFill>
                <a:latin typeface="Calibri"/>
                <a:ea typeface="Calibri"/>
                <a:cs typeface="Calibri"/>
                <a:sym typeface="Calibri"/>
              </a:rPr>
              <a:t>POTENTIAL CRISIS</a:t>
            </a:r>
            <a:endParaRPr dirty="0"/>
          </a:p>
        </p:txBody>
      </p:sp>
      <p:sp>
        <p:nvSpPr>
          <p:cNvPr id="1104" name="Google Shape;1104;p11"/>
          <p:cNvSpPr txBox="1"/>
          <p:nvPr/>
        </p:nvSpPr>
        <p:spPr>
          <a:xfrm>
            <a:off x="6910647" y="1498703"/>
            <a:ext cx="2690948" cy="738664"/>
          </a:xfrm>
          <a:prstGeom prst="rect">
            <a:avLst/>
          </a:prstGeom>
          <a:noFill/>
          <a:ln>
            <a:noFill/>
          </a:ln>
        </p:spPr>
        <p:txBody>
          <a:bodyPr spcFirstLastPara="1" wrap="square" lIns="91425" tIns="45700" rIns="91425" bIns="45700" anchor="t" anchorCtr="0">
            <a:spAutoFit/>
          </a:bodyPr>
          <a:lstStyle/>
          <a:p>
            <a:pPr marL="182563" marR="0" lvl="0" indent="-182563" algn="l" rtl="0">
              <a:spcBef>
                <a:spcPts val="0"/>
              </a:spcBef>
              <a:spcAft>
                <a:spcPts val="0"/>
              </a:spcAft>
              <a:buClr>
                <a:schemeClr val="lt1"/>
              </a:buClr>
              <a:buSzPts val="1400"/>
              <a:buFont typeface="Arial"/>
              <a:buChar char="•"/>
            </a:pPr>
            <a:r>
              <a:rPr lang="en-GB" b="0" i="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Normal situation</a:t>
            </a:r>
            <a:endParaRPr b="0" i="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a:p>
            <a:pPr marL="182563" marR="0" lvl="0" indent="-182563" algn="l" rtl="0">
              <a:spcBef>
                <a:spcPts val="0"/>
              </a:spcBef>
              <a:spcAft>
                <a:spcPts val="0"/>
              </a:spcAft>
              <a:buClr>
                <a:schemeClr val="lt1"/>
              </a:buClr>
              <a:buSzPts val="1400"/>
              <a:buFont typeface="Arial"/>
              <a:buChar char="•"/>
            </a:pPr>
            <a:r>
              <a:rPr lang="en-GB" b="0" i="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No perceptible signs of crisis</a:t>
            </a:r>
            <a:endParaRPr dirty="0">
              <a:latin typeface="Calibri" panose="020F0502020204030204" pitchFamily="34" charset="0"/>
              <a:ea typeface="Calibri" panose="020F0502020204030204" pitchFamily="34" charset="0"/>
              <a:cs typeface="Calibri" panose="020F0502020204030204" pitchFamily="34" charset="0"/>
            </a:endParaRPr>
          </a:p>
          <a:p>
            <a:pPr marL="182563" marR="0" lvl="0" indent="-182563" algn="l" rtl="0">
              <a:spcBef>
                <a:spcPts val="0"/>
              </a:spcBef>
              <a:spcAft>
                <a:spcPts val="0"/>
              </a:spcAft>
              <a:buClr>
                <a:schemeClr val="lt1"/>
              </a:buClr>
              <a:buSzPts val="1400"/>
              <a:buFont typeface="Arial"/>
              <a:buChar char="•"/>
            </a:pPr>
            <a:r>
              <a:rPr lang="en-GB"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Acting out potential crises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105" name="Google Shape;1105;p11"/>
          <p:cNvSpPr/>
          <p:nvPr/>
        </p:nvSpPr>
        <p:spPr>
          <a:xfrm>
            <a:off x="6654746" y="4209519"/>
            <a:ext cx="3142397" cy="954107"/>
          </a:xfrm>
          <a:prstGeom prst="rect">
            <a:avLst/>
          </a:pr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06" name="Google Shape;1106;p11"/>
          <p:cNvSpPr txBox="1"/>
          <p:nvPr/>
        </p:nvSpPr>
        <p:spPr>
          <a:xfrm>
            <a:off x="6893026" y="4213350"/>
            <a:ext cx="2906400" cy="954300"/>
          </a:xfrm>
          <a:prstGeom prst="rect">
            <a:avLst/>
          </a:prstGeom>
          <a:noFill/>
          <a:ln>
            <a:noFill/>
          </a:ln>
        </p:spPr>
        <p:txBody>
          <a:bodyPr spcFirstLastPara="1" wrap="square" lIns="91425" tIns="45700" rIns="91425" bIns="45700" anchor="t" anchorCtr="0">
            <a:spAutoFit/>
          </a:bodyPr>
          <a:lstStyle/>
          <a:p>
            <a:pPr marL="182563" marR="0" lvl="0" indent="-182563" algn="l" rtl="0">
              <a:spcBef>
                <a:spcPts val="0"/>
              </a:spcBef>
              <a:spcAft>
                <a:spcPts val="0"/>
              </a:spcAft>
              <a:buClr>
                <a:schemeClr val="lt1"/>
              </a:buClr>
              <a:buSzPts val="1400"/>
              <a:buFont typeface="Arial"/>
              <a:buChar char="•"/>
            </a:pPr>
            <a:r>
              <a:rPr lang="en-GB" b="0" i="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Outbreak of crisis</a:t>
            </a:r>
            <a:endParaRPr b="0" i="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a:p>
            <a:pPr marL="182563" marR="0" lvl="0" indent="-182563" algn="l" rtl="0">
              <a:spcBef>
                <a:spcPts val="0"/>
              </a:spcBef>
              <a:spcAft>
                <a:spcPts val="0"/>
              </a:spcAft>
              <a:buClr>
                <a:schemeClr val="lt1"/>
              </a:buClr>
              <a:buSzPts val="1400"/>
              <a:buFont typeface="Arial"/>
              <a:buChar char="•"/>
            </a:pPr>
            <a:r>
              <a:rPr lang="en-GB" b="0" i="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Destructive effect</a:t>
            </a:r>
            <a:endParaRPr dirty="0">
              <a:latin typeface="Calibri" panose="020F0502020204030204" pitchFamily="34" charset="0"/>
              <a:ea typeface="Calibri" panose="020F0502020204030204" pitchFamily="34" charset="0"/>
              <a:cs typeface="Calibri" panose="020F0502020204030204" pitchFamily="34" charset="0"/>
            </a:endParaRPr>
          </a:p>
          <a:p>
            <a:pPr marL="182563" marR="0" lvl="0" indent="-182563" algn="l" rtl="0">
              <a:spcBef>
                <a:spcPts val="0"/>
              </a:spcBef>
              <a:spcAft>
                <a:spcPts val="0"/>
              </a:spcAft>
              <a:buClr>
                <a:schemeClr val="lt1"/>
              </a:buClr>
              <a:buSzPts val="1400"/>
              <a:buFont typeface="Arial"/>
              <a:buChar char="•"/>
            </a:pPr>
            <a:r>
              <a:rPr lang="en-GB"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Increased time pressure</a:t>
            </a:r>
            <a:endParaRPr dirty="0">
              <a:latin typeface="Calibri" panose="020F0502020204030204" pitchFamily="34" charset="0"/>
              <a:ea typeface="Calibri" panose="020F0502020204030204" pitchFamily="34" charset="0"/>
              <a:cs typeface="Calibri" panose="020F0502020204030204" pitchFamily="34" charset="0"/>
            </a:endParaRPr>
          </a:p>
          <a:p>
            <a:pPr marL="182563" marR="0" lvl="0" indent="-182563" algn="l" rtl="0">
              <a:spcBef>
                <a:spcPts val="0"/>
              </a:spcBef>
              <a:spcAft>
                <a:spcPts val="0"/>
              </a:spcAft>
              <a:buClr>
                <a:schemeClr val="lt1"/>
              </a:buClr>
              <a:buSzPts val="1400"/>
              <a:buFont typeface="Arial"/>
              <a:buChar char="•"/>
            </a:pPr>
            <a:r>
              <a:rPr lang="en-GB"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Need to make decisions </a:t>
            </a:r>
            <a:r>
              <a:rPr lang="en-GB" dirty="0">
                <a:solidFill>
                  <a:schemeClr val="lt1"/>
                </a:solidFill>
                <a:latin typeface="Calibri" panose="020F0502020204030204" pitchFamily="34" charset="0"/>
                <a:ea typeface="Calibri" panose="020F0502020204030204" pitchFamily="34" charset="0"/>
                <a:cs typeface="Calibri" panose="020F0502020204030204" pitchFamily="34" charset="0"/>
              </a:rPr>
              <a:t>&amp;</a:t>
            </a:r>
            <a:r>
              <a:rPr lang="en-GB"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 act</a:t>
            </a:r>
            <a:endParaRPr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07" name="Google Shape;1107;p11"/>
          <p:cNvSpPr/>
          <p:nvPr/>
        </p:nvSpPr>
        <p:spPr>
          <a:xfrm>
            <a:off x="6652292" y="2792644"/>
            <a:ext cx="3142398" cy="954107"/>
          </a:xfrm>
          <a:prstGeom prst="rect">
            <a:avLst/>
          </a:pr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08" name="Google Shape;1108;p11"/>
          <p:cNvSpPr txBox="1"/>
          <p:nvPr/>
        </p:nvSpPr>
        <p:spPr>
          <a:xfrm>
            <a:off x="6938932" y="2788829"/>
            <a:ext cx="3704400" cy="954300"/>
          </a:xfrm>
          <a:prstGeom prst="rect">
            <a:avLst/>
          </a:prstGeom>
          <a:noFill/>
          <a:ln>
            <a:noFill/>
          </a:ln>
        </p:spPr>
        <p:txBody>
          <a:bodyPr spcFirstLastPara="1" wrap="square" lIns="91425" tIns="45700" rIns="91425" bIns="45700" anchor="t" anchorCtr="0">
            <a:spAutoFit/>
          </a:bodyPr>
          <a:lstStyle/>
          <a:p>
            <a:pPr marL="182563" marR="0" lvl="0" indent="-182563" algn="l" rtl="0">
              <a:spcBef>
                <a:spcPts val="0"/>
              </a:spcBef>
              <a:spcAft>
                <a:spcPts val="0"/>
              </a:spcAft>
              <a:buClr>
                <a:schemeClr val="lt1"/>
              </a:buClr>
              <a:buSzPts val="1400"/>
              <a:buFont typeface="Arial"/>
              <a:buChar char="•"/>
            </a:pPr>
            <a:r>
              <a:rPr lang="en-GB"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H</a:t>
            </a:r>
            <a:r>
              <a:rPr lang="en-GB" b="0" i="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idden signs of crisis</a:t>
            </a:r>
            <a:endParaRPr b="0" i="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a:p>
            <a:pPr marL="182562" marR="0" lvl="0" indent="-182562" algn="l" rtl="0">
              <a:spcBef>
                <a:spcPts val="0"/>
              </a:spcBef>
              <a:spcAft>
                <a:spcPts val="0"/>
              </a:spcAft>
              <a:buClr>
                <a:schemeClr val="lt1"/>
              </a:buClr>
              <a:buSzPts val="1400"/>
              <a:buFont typeface="Arial"/>
              <a:buChar char="•"/>
            </a:pPr>
            <a:r>
              <a:rPr lang="en-GB" b="0" i="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Effects of crisis cannot be</a:t>
            </a:r>
            <a:endParaRPr b="0" i="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spcBef>
                <a:spcPts val="0"/>
              </a:spcBef>
              <a:spcAft>
                <a:spcPts val="0"/>
              </a:spcAft>
              <a:buNone/>
            </a:pPr>
            <a:r>
              <a:rPr lang="en-GB" dirty="0">
                <a:solidFill>
                  <a:schemeClr val="lt1"/>
                </a:solidFill>
                <a:latin typeface="Calibri" panose="020F0502020204030204" pitchFamily="34" charset="0"/>
                <a:ea typeface="Calibri" panose="020F0502020204030204" pitchFamily="34" charset="0"/>
                <a:cs typeface="Calibri" panose="020F0502020204030204" pitchFamily="34" charset="0"/>
              </a:rPr>
              <a:t>    </a:t>
            </a:r>
            <a:r>
              <a:rPr lang="en-GB" b="0" i="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assessed</a:t>
            </a:r>
            <a:endParaRPr dirty="0">
              <a:latin typeface="Calibri" panose="020F0502020204030204" pitchFamily="34" charset="0"/>
              <a:ea typeface="Calibri" panose="020F0502020204030204" pitchFamily="34" charset="0"/>
              <a:cs typeface="Calibri" panose="020F0502020204030204" pitchFamily="34" charset="0"/>
            </a:endParaRPr>
          </a:p>
          <a:p>
            <a:pPr marL="182563" marR="0" lvl="0" indent="-182563" algn="l" rtl="0">
              <a:spcBef>
                <a:spcPts val="0"/>
              </a:spcBef>
              <a:spcAft>
                <a:spcPts val="0"/>
              </a:spcAft>
              <a:buClr>
                <a:schemeClr val="lt1"/>
              </a:buClr>
              <a:buSzPts val="1400"/>
              <a:buFont typeface="Arial"/>
              <a:buChar char="•"/>
            </a:pPr>
            <a:r>
              <a:rPr lang="en-GB"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Use of early detection tools</a:t>
            </a:r>
            <a:endParaRPr dirty="0">
              <a:latin typeface="Calibri" panose="020F0502020204030204" pitchFamily="34" charset="0"/>
              <a:ea typeface="Calibri" panose="020F0502020204030204" pitchFamily="34" charset="0"/>
              <a:cs typeface="Calibri" panose="020F0502020204030204" pitchFamily="34" charset="0"/>
            </a:endParaRPr>
          </a:p>
        </p:txBody>
      </p:sp>
      <p:sp>
        <p:nvSpPr>
          <p:cNvPr id="1109" name="Google Shape;1109;p11"/>
          <p:cNvSpPr/>
          <p:nvPr/>
        </p:nvSpPr>
        <p:spPr>
          <a:xfrm>
            <a:off x="6671508" y="5647768"/>
            <a:ext cx="3125635" cy="954107"/>
          </a:xfrm>
          <a:prstGeom prst="rect">
            <a:avLst/>
          </a:prstGeom>
          <a:solidFill>
            <a:srgbClr val="AB85AD"/>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10" name="Google Shape;1110;p11"/>
          <p:cNvSpPr txBox="1"/>
          <p:nvPr/>
        </p:nvSpPr>
        <p:spPr>
          <a:xfrm>
            <a:off x="6938932" y="5742414"/>
            <a:ext cx="2690948" cy="738664"/>
          </a:xfrm>
          <a:prstGeom prst="rect">
            <a:avLst/>
          </a:prstGeom>
          <a:noFill/>
          <a:ln>
            <a:noFill/>
          </a:ln>
        </p:spPr>
        <p:txBody>
          <a:bodyPr spcFirstLastPara="1" wrap="square" lIns="91425" tIns="45700" rIns="91425" bIns="45700" anchor="t" anchorCtr="0">
            <a:spAutoFit/>
          </a:bodyPr>
          <a:lstStyle/>
          <a:p>
            <a:pPr marL="182563" marR="0" lvl="0" indent="-182563" algn="l" rtl="0">
              <a:spcBef>
                <a:spcPts val="0"/>
              </a:spcBef>
              <a:spcAft>
                <a:spcPts val="0"/>
              </a:spcAft>
              <a:buClr>
                <a:schemeClr val="lt1"/>
              </a:buClr>
              <a:buSzPts val="1400"/>
              <a:buFont typeface="Arial"/>
              <a:buChar char="•"/>
            </a:pPr>
            <a:r>
              <a:rPr lang="en-GB" b="0" i="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Huge destructive effect</a:t>
            </a:r>
            <a:endParaRPr dirty="0">
              <a:latin typeface="Calibri" panose="020F0502020204030204" pitchFamily="34" charset="0"/>
              <a:ea typeface="Calibri" panose="020F0502020204030204" pitchFamily="34" charset="0"/>
              <a:cs typeface="Calibri" panose="020F0502020204030204" pitchFamily="34" charset="0"/>
            </a:endParaRPr>
          </a:p>
          <a:p>
            <a:pPr marL="182563" marR="0" lvl="0" indent="-182563" algn="l" rtl="0">
              <a:spcBef>
                <a:spcPts val="0"/>
              </a:spcBef>
              <a:spcAft>
                <a:spcPts val="0"/>
              </a:spcAft>
              <a:buClr>
                <a:schemeClr val="lt1"/>
              </a:buClr>
              <a:buSzPts val="1400"/>
              <a:buFont typeface="Arial"/>
              <a:buChar char="•"/>
            </a:pPr>
            <a:r>
              <a:rPr lang="en-GB" b="0" i="0"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Continuation of company acutely endangered</a:t>
            </a:r>
            <a:endParaRPr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1" name="Google Shape;1111;p11"/>
          <p:cNvSpPr/>
          <p:nvPr/>
        </p:nvSpPr>
        <p:spPr>
          <a:xfrm rot="5400000">
            <a:off x="5554441" y="5484809"/>
            <a:ext cx="954107" cy="1280025"/>
          </a:xfrm>
          <a:prstGeom prst="rect">
            <a:avLst/>
          </a:pr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12" name="Google Shape;1112;p11"/>
          <p:cNvSpPr/>
          <p:nvPr/>
        </p:nvSpPr>
        <p:spPr>
          <a:xfrm rot="5400000">
            <a:off x="5349545" y="4238974"/>
            <a:ext cx="1347141" cy="1280025"/>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13" name="Google Shape;1113;p11"/>
          <p:cNvSpPr/>
          <p:nvPr/>
        </p:nvSpPr>
        <p:spPr>
          <a:xfrm rot="5400000">
            <a:off x="5341162" y="2830813"/>
            <a:ext cx="1347141" cy="1280025"/>
          </a:xfrm>
          <a:custGeom>
            <a:avLst/>
            <a:gdLst/>
            <a:ahLst/>
            <a:cxnLst/>
            <a:rect l="l" t="t" r="r" b="b"/>
            <a:pathLst>
              <a:path w="630" h="488" extrusionOk="0">
                <a:moveTo>
                  <a:pt x="444" y="488"/>
                </a:moveTo>
                <a:lnTo>
                  <a:pt x="0" y="488"/>
                </a:lnTo>
                <a:lnTo>
                  <a:pt x="0" y="0"/>
                </a:lnTo>
                <a:lnTo>
                  <a:pt x="444" y="0"/>
                </a:lnTo>
                <a:lnTo>
                  <a:pt x="630" y="244"/>
                </a:lnTo>
                <a:lnTo>
                  <a:pt x="444" y="488"/>
                </a:lnTo>
                <a:close/>
              </a:path>
            </a:pathLst>
          </a:custGeom>
          <a:solidFill>
            <a:srgbClr val="79527B"/>
          </a:solidFill>
          <a:ln>
            <a:noFill/>
          </a:ln>
        </p:spPr>
        <p:txBody>
          <a:bodyPr spcFirstLastPara="1" wrap="square" lIns="34275" tIns="17125" rIns="34275" bIns="17125" anchor="t" anchorCtr="0">
            <a:noAutofit/>
          </a:bodyPr>
          <a:lstStyle/>
          <a:p>
            <a:pPr marL="0" marR="0" lvl="0" indent="0" algn="l" rtl="0">
              <a:spcBef>
                <a:spcPts val="0"/>
              </a:spcBef>
              <a:spcAft>
                <a:spcPts val="0"/>
              </a:spcAft>
              <a:buNone/>
            </a:pPr>
            <a:endParaRPr b="1">
              <a:solidFill>
                <a:schemeClr val="dk1"/>
              </a:solidFill>
              <a:latin typeface="Calibri"/>
              <a:ea typeface="Calibri"/>
              <a:cs typeface="Calibri"/>
              <a:sym typeface="Calibri"/>
            </a:endParaRPr>
          </a:p>
        </p:txBody>
      </p:sp>
      <p:sp>
        <p:nvSpPr>
          <p:cNvPr id="1114" name="Google Shape;1114;p11"/>
          <p:cNvSpPr txBox="1"/>
          <p:nvPr/>
        </p:nvSpPr>
        <p:spPr>
          <a:xfrm>
            <a:off x="5359657" y="4308608"/>
            <a:ext cx="1311851"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dirty="0">
                <a:solidFill>
                  <a:schemeClr val="lt1"/>
                </a:solidFill>
                <a:latin typeface="Calibri"/>
                <a:ea typeface="Calibri"/>
                <a:cs typeface="Calibri"/>
                <a:sym typeface="Calibri"/>
              </a:rPr>
              <a:t>3. Phase:</a:t>
            </a:r>
            <a:endParaRPr dirty="0"/>
          </a:p>
          <a:p>
            <a:pPr marL="0" marR="0" lvl="0" indent="0" algn="ctr" rtl="0">
              <a:spcBef>
                <a:spcPts val="0"/>
              </a:spcBef>
              <a:spcAft>
                <a:spcPts val="0"/>
              </a:spcAft>
              <a:buNone/>
            </a:pPr>
            <a:r>
              <a:rPr lang="en-GB" cap="none" dirty="0">
                <a:solidFill>
                  <a:schemeClr val="lt1"/>
                </a:solidFill>
                <a:latin typeface="Calibri"/>
                <a:ea typeface="Calibri"/>
                <a:cs typeface="Calibri"/>
                <a:sym typeface="Calibri"/>
              </a:rPr>
              <a:t>ACUTE/</a:t>
            </a:r>
            <a:endParaRPr dirty="0"/>
          </a:p>
          <a:p>
            <a:pPr marL="0" marR="0" lvl="0" indent="0" algn="ctr" rtl="0">
              <a:spcBef>
                <a:spcPts val="0"/>
              </a:spcBef>
              <a:spcAft>
                <a:spcPts val="0"/>
              </a:spcAft>
              <a:buNone/>
            </a:pPr>
            <a:r>
              <a:rPr lang="en-GB" cap="none" dirty="0">
                <a:solidFill>
                  <a:schemeClr val="lt1"/>
                </a:solidFill>
                <a:latin typeface="Calibri"/>
                <a:ea typeface="Calibri"/>
                <a:cs typeface="Calibri"/>
                <a:sym typeface="Calibri"/>
              </a:rPr>
              <a:t>MANAGEABLE CRISIS</a:t>
            </a:r>
            <a:endParaRPr dirty="0"/>
          </a:p>
        </p:txBody>
      </p:sp>
      <p:sp>
        <p:nvSpPr>
          <p:cNvPr id="1115" name="Google Shape;1115;p11"/>
          <p:cNvSpPr txBox="1"/>
          <p:nvPr/>
        </p:nvSpPr>
        <p:spPr>
          <a:xfrm>
            <a:off x="5306901" y="5650426"/>
            <a:ext cx="1449185"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dirty="0">
                <a:solidFill>
                  <a:schemeClr val="lt1"/>
                </a:solidFill>
                <a:latin typeface="Calibri"/>
                <a:ea typeface="Calibri"/>
                <a:cs typeface="Calibri"/>
                <a:sym typeface="Calibri"/>
              </a:rPr>
              <a:t>4. Phase:</a:t>
            </a:r>
            <a:endParaRPr dirty="0"/>
          </a:p>
          <a:p>
            <a:pPr marL="0" marR="0" lvl="0" indent="0" algn="ctr" rtl="0">
              <a:spcBef>
                <a:spcPts val="0"/>
              </a:spcBef>
              <a:spcAft>
                <a:spcPts val="0"/>
              </a:spcAft>
              <a:buNone/>
            </a:pPr>
            <a:r>
              <a:rPr lang="en-GB" cap="none" dirty="0">
                <a:solidFill>
                  <a:schemeClr val="lt1"/>
                </a:solidFill>
                <a:latin typeface="Calibri"/>
                <a:ea typeface="Calibri"/>
                <a:cs typeface="Calibri"/>
                <a:sym typeface="Calibri"/>
              </a:rPr>
              <a:t>ACUTE/ NOT</a:t>
            </a:r>
            <a:endParaRPr dirty="0"/>
          </a:p>
          <a:p>
            <a:pPr marL="0" marR="0" lvl="0" indent="0" algn="ctr" rtl="0">
              <a:spcBef>
                <a:spcPts val="0"/>
              </a:spcBef>
              <a:spcAft>
                <a:spcPts val="0"/>
              </a:spcAft>
              <a:buNone/>
            </a:pPr>
            <a:r>
              <a:rPr lang="en-GB" cap="none" dirty="0">
                <a:solidFill>
                  <a:schemeClr val="lt1"/>
                </a:solidFill>
                <a:latin typeface="Calibri"/>
                <a:ea typeface="Calibri"/>
                <a:cs typeface="Calibri"/>
                <a:sym typeface="Calibri"/>
              </a:rPr>
              <a:t>MANAGEABLE CRISIS</a:t>
            </a:r>
            <a:endParaRPr dirty="0"/>
          </a:p>
        </p:txBody>
      </p:sp>
      <p:sp>
        <p:nvSpPr>
          <p:cNvPr id="1116" name="Google Shape;1116;p11"/>
          <p:cNvSpPr txBox="1"/>
          <p:nvPr/>
        </p:nvSpPr>
        <p:spPr>
          <a:xfrm>
            <a:off x="5306901" y="2945462"/>
            <a:ext cx="1449185"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dirty="0">
                <a:solidFill>
                  <a:schemeClr val="lt1"/>
                </a:solidFill>
                <a:latin typeface="Calibri"/>
                <a:ea typeface="Calibri"/>
                <a:cs typeface="Calibri"/>
                <a:sym typeface="Calibri"/>
              </a:rPr>
              <a:t>2. Phase:</a:t>
            </a:r>
            <a:endParaRPr dirty="0"/>
          </a:p>
          <a:p>
            <a:pPr marL="0" marR="0" lvl="0" indent="0" algn="ctr" rtl="0">
              <a:spcBef>
                <a:spcPts val="0"/>
              </a:spcBef>
              <a:spcAft>
                <a:spcPts val="0"/>
              </a:spcAft>
              <a:buNone/>
            </a:pPr>
            <a:r>
              <a:rPr lang="en-GB" cap="none" dirty="0">
                <a:solidFill>
                  <a:schemeClr val="lt1"/>
                </a:solidFill>
                <a:latin typeface="Calibri"/>
                <a:ea typeface="Calibri"/>
                <a:cs typeface="Calibri"/>
                <a:sym typeface="Calibri"/>
              </a:rPr>
              <a:t>LATENT</a:t>
            </a:r>
            <a:endParaRPr dirty="0"/>
          </a:p>
          <a:p>
            <a:pPr marL="0" marR="0" lvl="0" indent="0" algn="ctr" rtl="0">
              <a:spcBef>
                <a:spcPts val="0"/>
              </a:spcBef>
              <a:spcAft>
                <a:spcPts val="0"/>
              </a:spcAft>
              <a:buNone/>
            </a:pPr>
            <a:r>
              <a:rPr lang="en-GB" cap="none" dirty="0">
                <a:solidFill>
                  <a:schemeClr val="lt1"/>
                </a:solidFill>
                <a:latin typeface="Calibri"/>
                <a:ea typeface="Calibri"/>
                <a:cs typeface="Calibri"/>
                <a:sym typeface="Calibri"/>
              </a:rPr>
              <a:t>CRISIS</a:t>
            </a:r>
            <a:endParaRPr dirty="0"/>
          </a:p>
        </p:txBody>
      </p:sp>
      <p:sp>
        <p:nvSpPr>
          <p:cNvPr id="1117" name="Google Shape;1117;p11"/>
          <p:cNvSpPr/>
          <p:nvPr/>
        </p:nvSpPr>
        <p:spPr>
          <a:xfrm>
            <a:off x="9797143" y="1369671"/>
            <a:ext cx="1778400" cy="9540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1118" name="Google Shape;1118;p11"/>
          <p:cNvSpPr txBox="1"/>
          <p:nvPr/>
        </p:nvSpPr>
        <p:spPr>
          <a:xfrm>
            <a:off x="9833535" y="1578425"/>
            <a:ext cx="143000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Development of strategies</a:t>
            </a:r>
            <a:endParaRPr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19" name="Google Shape;1119;p11"/>
          <p:cNvSpPr/>
          <p:nvPr/>
        </p:nvSpPr>
        <p:spPr>
          <a:xfrm>
            <a:off x="9794690" y="2792751"/>
            <a:ext cx="1778400" cy="9540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1120" name="Google Shape;1120;p11"/>
          <p:cNvSpPr txBox="1"/>
          <p:nvPr/>
        </p:nvSpPr>
        <p:spPr>
          <a:xfrm>
            <a:off x="9835993" y="2983268"/>
            <a:ext cx="143000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Measures for prevention</a:t>
            </a:r>
            <a:endParaRPr dirty="0">
              <a:solidFill>
                <a:schemeClr val="lt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1121" name="Google Shape;1121;p11"/>
          <p:cNvSpPr/>
          <p:nvPr/>
        </p:nvSpPr>
        <p:spPr>
          <a:xfrm>
            <a:off x="9797143" y="4209727"/>
            <a:ext cx="1778400" cy="9540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1122" name="Google Shape;1122;p11"/>
          <p:cNvSpPr txBox="1"/>
          <p:nvPr/>
        </p:nvSpPr>
        <p:spPr>
          <a:xfrm>
            <a:off x="9951219" y="4424962"/>
            <a:ext cx="1430006" cy="523220"/>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lt1"/>
              </a:buClr>
              <a:buSzPts val="1400"/>
            </a:pPr>
            <a:r>
              <a:rPr lang="en-GB"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Coping</a:t>
            </a:r>
            <a:endParaRPr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GB"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with a crisis</a:t>
            </a:r>
            <a:endParaRPr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1123" name="Google Shape;1123;p11"/>
          <p:cNvSpPr/>
          <p:nvPr/>
        </p:nvSpPr>
        <p:spPr>
          <a:xfrm>
            <a:off x="9799325" y="5643530"/>
            <a:ext cx="1779002" cy="95400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olidFill>
                <a:schemeClr val="lt1"/>
              </a:solidFill>
              <a:latin typeface="Calibri"/>
              <a:ea typeface="Calibri"/>
              <a:cs typeface="Calibri"/>
              <a:sym typeface="Calibri"/>
            </a:endParaRPr>
          </a:p>
        </p:txBody>
      </p:sp>
      <p:sp>
        <p:nvSpPr>
          <p:cNvPr id="1124" name="Google Shape;1124;p11"/>
          <p:cNvSpPr/>
          <p:nvPr/>
        </p:nvSpPr>
        <p:spPr>
          <a:xfrm>
            <a:off x="0" y="-215443"/>
            <a:ext cx="12192000" cy="430887"/>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800"/>
              <a:buFont typeface="Calibri"/>
              <a:buNone/>
            </a:pPr>
            <a:endParaRPr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b="0" i="0" u="none" strike="noStrike" cap="none">
              <a:solidFill>
                <a:schemeClr val="dk1"/>
              </a:solidFill>
              <a:latin typeface="Arial"/>
              <a:ea typeface="Arial"/>
              <a:cs typeface="Arial"/>
              <a:sym typeface="Arial"/>
            </a:endParaRPr>
          </a:p>
        </p:txBody>
      </p:sp>
      <p:sp>
        <p:nvSpPr>
          <p:cNvPr id="1128" name="Google Shape;1128;p11"/>
          <p:cNvSpPr txBox="1"/>
          <p:nvPr/>
        </p:nvSpPr>
        <p:spPr>
          <a:xfrm>
            <a:off x="9782259" y="5755489"/>
            <a:ext cx="1861388" cy="738623"/>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lt1"/>
              </a:buClr>
              <a:buSzPts val="1400"/>
            </a:pPr>
            <a:r>
              <a:rPr lang="en-GB"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rPr>
              <a:t>Systematic planning &amp; implementation of liquidation of company</a:t>
            </a:r>
            <a:endParaRPr dirty="0">
              <a:solidFill>
                <a:schemeClr val="lt1"/>
              </a:solidFill>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12"/>
          <p:cNvSpPr/>
          <p:nvPr/>
        </p:nvSpPr>
        <p:spPr>
          <a:xfrm>
            <a:off x="3370215" y="1573008"/>
            <a:ext cx="8316686" cy="3582458"/>
          </a:xfrm>
          <a:custGeom>
            <a:avLst/>
            <a:gdLst/>
            <a:ahLst/>
            <a:cxnLst/>
            <a:rect l="l" t="t" r="r" b="b"/>
            <a:pathLst>
              <a:path w="7916092" h="3582458" extrusionOk="0">
                <a:moveTo>
                  <a:pt x="0" y="3236"/>
                </a:moveTo>
                <a:cubicBezTo>
                  <a:pt x="304800" y="-1844"/>
                  <a:pt x="609600" y="-6924"/>
                  <a:pt x="1010194" y="38070"/>
                </a:cubicBezTo>
                <a:cubicBezTo>
                  <a:pt x="1410788" y="83064"/>
                  <a:pt x="1988457" y="180310"/>
                  <a:pt x="2403566" y="273201"/>
                </a:cubicBezTo>
                <a:cubicBezTo>
                  <a:pt x="2818675" y="366092"/>
                  <a:pt x="3104606" y="460435"/>
                  <a:pt x="3500846" y="595418"/>
                </a:cubicBezTo>
                <a:cubicBezTo>
                  <a:pt x="3897086" y="730401"/>
                  <a:pt x="4336869" y="865384"/>
                  <a:pt x="4781006" y="1083098"/>
                </a:cubicBezTo>
                <a:cubicBezTo>
                  <a:pt x="5225143" y="1300812"/>
                  <a:pt x="5643155" y="1485144"/>
                  <a:pt x="6165669" y="1901704"/>
                </a:cubicBezTo>
                <a:cubicBezTo>
                  <a:pt x="6688183" y="2318264"/>
                  <a:pt x="7302137" y="2950361"/>
                  <a:pt x="7916092" y="3582458"/>
                </a:cubicBezTo>
              </a:path>
            </a:pathLst>
          </a:custGeom>
          <a:noFill/>
          <a:ln w="381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5" name="Google Shape;1135;p12"/>
          <p:cNvSpPr txBox="1">
            <a:spLocks noGrp="1"/>
          </p:cNvSpPr>
          <p:nvPr>
            <p:ph type="body" idx="2"/>
          </p:nvPr>
        </p:nvSpPr>
        <p:spPr>
          <a:xfrm>
            <a:off x="389965" y="1637401"/>
            <a:ext cx="2771805"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GB"/>
              <a:t>In practice, the individual phases can be of varying length - and sometimes a phase is skipped. </a:t>
            </a:r>
            <a:endParaRPr/>
          </a:p>
          <a:p>
            <a:pPr marL="0" lvl="0" indent="0" algn="l" rtl="0">
              <a:lnSpc>
                <a:spcPct val="100000"/>
              </a:lnSpc>
              <a:spcBef>
                <a:spcPts val="600"/>
              </a:spcBef>
              <a:spcAft>
                <a:spcPts val="0"/>
              </a:spcAft>
              <a:buClr>
                <a:srgbClr val="595A59"/>
              </a:buClr>
              <a:buSzPts val="1800"/>
              <a:buNone/>
            </a:pPr>
            <a:r>
              <a:rPr lang="en-GB"/>
              <a:t>As a rule, the more advanced the crisis is, the more difficult and expensive it is to resolve.</a:t>
            </a:r>
            <a:endParaRPr/>
          </a:p>
          <a:p>
            <a:pPr marL="0" lvl="0" indent="0" algn="l" rtl="0">
              <a:lnSpc>
                <a:spcPct val="100000"/>
              </a:lnSpc>
              <a:spcBef>
                <a:spcPts val="600"/>
              </a:spcBef>
              <a:spcAft>
                <a:spcPts val="0"/>
              </a:spcAft>
              <a:buClr>
                <a:srgbClr val="595A59"/>
              </a:buClr>
              <a:buSzPts val="1800"/>
              <a:buNone/>
            </a:pPr>
            <a:endParaRPr/>
          </a:p>
          <a:p>
            <a:pPr marL="0" lvl="0" indent="0" algn="l" rtl="0">
              <a:lnSpc>
                <a:spcPct val="100000"/>
              </a:lnSpc>
              <a:spcBef>
                <a:spcPts val="600"/>
              </a:spcBef>
              <a:spcAft>
                <a:spcPts val="0"/>
              </a:spcAft>
              <a:buClr>
                <a:srgbClr val="595A59"/>
              </a:buClr>
              <a:buSzPts val="1800"/>
              <a:buNone/>
            </a:pPr>
            <a:endParaRPr/>
          </a:p>
        </p:txBody>
      </p:sp>
      <p:sp>
        <p:nvSpPr>
          <p:cNvPr id="1136" name="Google Shape;1136;p1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GB"/>
              <a:t>Corporate crises usually follow a very typical course.</a:t>
            </a:r>
            <a:endParaRPr/>
          </a:p>
        </p:txBody>
      </p:sp>
      <p:sp>
        <p:nvSpPr>
          <p:cNvPr id="1137" name="Google Shape;1137;p1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en-GB"/>
              <a:t>Approach II: The 6 phases of crisis</a:t>
            </a:r>
            <a:endParaRPr/>
          </a:p>
          <a:p>
            <a:pPr marL="0" lvl="0" indent="0" algn="l" rtl="0">
              <a:lnSpc>
                <a:spcPct val="90000"/>
              </a:lnSpc>
              <a:spcBef>
                <a:spcPts val="1000"/>
              </a:spcBef>
              <a:spcAft>
                <a:spcPts val="0"/>
              </a:spcAft>
              <a:buClr>
                <a:srgbClr val="79527B"/>
              </a:buClr>
              <a:buSzPts val="1800"/>
              <a:buNone/>
            </a:pPr>
            <a:endParaRPr/>
          </a:p>
        </p:txBody>
      </p:sp>
      <p:sp>
        <p:nvSpPr>
          <p:cNvPr id="1138" name="Google Shape;1138;p12"/>
          <p:cNvSpPr/>
          <p:nvPr/>
        </p:nvSpPr>
        <p:spPr>
          <a:xfrm>
            <a:off x="3290851" y="3062921"/>
            <a:ext cx="1520317" cy="532536"/>
          </a:xfrm>
          <a:prstGeom prst="chevron">
            <a:avLst>
              <a:gd name="adj" fmla="val 21186"/>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39" name="Google Shape;1139;p12"/>
          <p:cNvSpPr/>
          <p:nvPr/>
        </p:nvSpPr>
        <p:spPr>
          <a:xfrm>
            <a:off x="4748330" y="3062921"/>
            <a:ext cx="1520317" cy="532536"/>
          </a:xfrm>
          <a:prstGeom prst="chevron">
            <a:avLst>
              <a:gd name="adj" fmla="val 21186"/>
            </a:avLst>
          </a:prstGeom>
          <a:solidFill>
            <a:srgbClr val="A77FA9"/>
          </a:solidFill>
          <a:ln w="12700" cap="flat" cmpd="sng">
            <a:solidFill>
              <a:srgbClr val="A77F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40" name="Google Shape;1140;p12"/>
          <p:cNvSpPr/>
          <p:nvPr/>
        </p:nvSpPr>
        <p:spPr>
          <a:xfrm>
            <a:off x="6205809" y="3062921"/>
            <a:ext cx="1520317" cy="532536"/>
          </a:xfrm>
          <a:prstGeom prst="chevron">
            <a:avLst>
              <a:gd name="adj" fmla="val 21186"/>
            </a:avLst>
          </a:prstGeom>
          <a:solidFill>
            <a:srgbClr val="549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lt1"/>
              </a:solidFill>
              <a:latin typeface="Calibri"/>
              <a:ea typeface="Calibri"/>
              <a:cs typeface="Calibri"/>
              <a:sym typeface="Calibri"/>
            </a:endParaRPr>
          </a:p>
        </p:txBody>
      </p:sp>
      <p:sp>
        <p:nvSpPr>
          <p:cNvPr id="1141" name="Google Shape;1141;p12"/>
          <p:cNvSpPr/>
          <p:nvPr/>
        </p:nvSpPr>
        <p:spPr>
          <a:xfrm>
            <a:off x="7663288" y="3062921"/>
            <a:ext cx="1520317" cy="532536"/>
          </a:xfrm>
          <a:prstGeom prst="chevron">
            <a:avLst>
              <a:gd name="adj" fmla="val 21186"/>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42" name="Google Shape;1142;p12"/>
          <p:cNvSpPr/>
          <p:nvPr/>
        </p:nvSpPr>
        <p:spPr>
          <a:xfrm>
            <a:off x="9120767" y="3062921"/>
            <a:ext cx="1520317" cy="532536"/>
          </a:xfrm>
          <a:prstGeom prst="chevron">
            <a:avLst>
              <a:gd name="adj" fmla="val 21186"/>
            </a:avLst>
          </a:prstGeom>
          <a:solidFill>
            <a:srgbClr val="F7B19B"/>
          </a:solidFill>
          <a:ln w="12700" cap="flat" cmpd="sng">
            <a:solidFill>
              <a:srgbClr val="F7B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43" name="Google Shape;1143;p12"/>
          <p:cNvSpPr txBox="1"/>
          <p:nvPr/>
        </p:nvSpPr>
        <p:spPr>
          <a:xfrm>
            <a:off x="3508708" y="3062737"/>
            <a:ext cx="1110541"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Stakeholder</a:t>
            </a:r>
            <a:br>
              <a:rPr lang="en-GB" sz="1400" b="1">
                <a:solidFill>
                  <a:schemeClr val="lt1"/>
                </a:solidFill>
                <a:latin typeface="Calibri"/>
                <a:ea typeface="Calibri"/>
                <a:cs typeface="Calibri"/>
                <a:sym typeface="Calibri"/>
              </a:rPr>
            </a:br>
            <a:r>
              <a:rPr lang="en-GB" sz="1400" b="1">
                <a:solidFill>
                  <a:schemeClr val="lt1"/>
                </a:solidFill>
                <a:latin typeface="Calibri"/>
                <a:ea typeface="Calibri"/>
                <a:cs typeface="Calibri"/>
                <a:sym typeface="Calibri"/>
              </a:rPr>
              <a:t>Crisis</a:t>
            </a:r>
            <a:endParaRPr/>
          </a:p>
        </p:txBody>
      </p:sp>
      <p:sp>
        <p:nvSpPr>
          <p:cNvPr id="1144" name="Google Shape;1144;p12"/>
          <p:cNvSpPr txBox="1"/>
          <p:nvPr/>
        </p:nvSpPr>
        <p:spPr>
          <a:xfrm>
            <a:off x="4798055" y="3170459"/>
            <a:ext cx="1418141"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Strategy Crisis</a:t>
            </a:r>
            <a:endParaRPr/>
          </a:p>
        </p:txBody>
      </p:sp>
      <p:sp>
        <p:nvSpPr>
          <p:cNvPr id="1145" name="Google Shape;1145;p12"/>
          <p:cNvSpPr txBox="1"/>
          <p:nvPr/>
        </p:nvSpPr>
        <p:spPr>
          <a:xfrm>
            <a:off x="6381461" y="3062737"/>
            <a:ext cx="1184016"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Product / Sales Crisis</a:t>
            </a:r>
            <a:endParaRPr/>
          </a:p>
        </p:txBody>
      </p:sp>
      <p:sp>
        <p:nvSpPr>
          <p:cNvPr id="1146" name="Google Shape;1146;p12"/>
          <p:cNvSpPr txBox="1"/>
          <p:nvPr/>
        </p:nvSpPr>
        <p:spPr>
          <a:xfrm>
            <a:off x="7987276" y="3062725"/>
            <a:ext cx="899700" cy="5232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Earnings Crisis</a:t>
            </a:r>
            <a:endParaRPr/>
          </a:p>
        </p:txBody>
      </p:sp>
      <p:sp>
        <p:nvSpPr>
          <p:cNvPr id="1147" name="Google Shape;1147;p12"/>
          <p:cNvSpPr txBox="1"/>
          <p:nvPr/>
        </p:nvSpPr>
        <p:spPr>
          <a:xfrm>
            <a:off x="9441474" y="3062725"/>
            <a:ext cx="899700" cy="5232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Liquidity Crisis</a:t>
            </a:r>
            <a:endParaRPr/>
          </a:p>
        </p:txBody>
      </p:sp>
      <p:sp>
        <p:nvSpPr>
          <p:cNvPr id="1148" name="Google Shape;1148;p12"/>
          <p:cNvSpPr/>
          <p:nvPr/>
        </p:nvSpPr>
        <p:spPr>
          <a:xfrm>
            <a:off x="10578246" y="3064789"/>
            <a:ext cx="1520317" cy="532536"/>
          </a:xfrm>
          <a:prstGeom prst="chevron">
            <a:avLst>
              <a:gd name="adj" fmla="val 21186"/>
            </a:avLst>
          </a:prstGeom>
          <a:solidFill>
            <a:srgbClr val="F27954"/>
          </a:solidFill>
          <a:ln w="127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49" name="Google Shape;1149;p12"/>
          <p:cNvSpPr txBox="1"/>
          <p:nvPr/>
        </p:nvSpPr>
        <p:spPr>
          <a:xfrm>
            <a:off x="10803008" y="3170459"/>
            <a:ext cx="968342"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Insolvency</a:t>
            </a:r>
            <a:endParaRPr/>
          </a:p>
        </p:txBody>
      </p:sp>
      <p:sp>
        <p:nvSpPr>
          <p:cNvPr id="1150" name="Google Shape;1150;p12"/>
          <p:cNvSpPr/>
          <p:nvPr/>
        </p:nvSpPr>
        <p:spPr>
          <a:xfrm>
            <a:off x="3191085" y="3589218"/>
            <a:ext cx="1592081" cy="3539430"/>
          </a:xfrm>
          <a:prstGeom prst="rect">
            <a:avLst/>
          </a:prstGeom>
          <a:noFill/>
          <a:ln>
            <a:noFill/>
          </a:ln>
        </p:spPr>
        <p:txBody>
          <a:bodyPr spcFirstLastPara="1" wrap="square" lIns="91425" tIns="45700" rIns="91425" bIns="45700" anchor="t" anchorCtr="0">
            <a:spAutoFit/>
          </a:bodyPr>
          <a:lstStyle/>
          <a:p>
            <a:pPr marL="85725" marR="0" lvl="0" indent="-88900" algn="l" rtl="0">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Sustainable conflicts at </a:t>
            </a:r>
            <a:br>
              <a:rPr lang="en-GB" sz="1400">
                <a:solidFill>
                  <a:srgbClr val="595A59"/>
                </a:solidFill>
                <a:latin typeface="Calibri"/>
                <a:ea typeface="Calibri"/>
                <a:cs typeface="Calibri"/>
                <a:sym typeface="Calibri"/>
              </a:rPr>
            </a:br>
            <a:r>
              <a:rPr lang="en-GB" sz="1400">
                <a:solidFill>
                  <a:srgbClr val="595A59"/>
                </a:solidFill>
                <a:latin typeface="Calibri"/>
                <a:ea typeface="Calibri"/>
                <a:cs typeface="Calibri"/>
                <a:sym typeface="Calibri"/>
              </a:rPr>
              <a:t>stakeholder level:</a:t>
            </a:r>
            <a:br>
              <a:rPr lang="en-GB" sz="1400">
                <a:solidFill>
                  <a:srgbClr val="595A59"/>
                </a:solidFill>
                <a:latin typeface="Calibri"/>
                <a:ea typeface="Calibri"/>
                <a:cs typeface="Calibri"/>
                <a:sym typeface="Calibri"/>
              </a:rPr>
            </a:br>
            <a:r>
              <a:rPr lang="en-GB" sz="1400">
                <a:solidFill>
                  <a:srgbClr val="595A59"/>
                </a:solidFill>
                <a:latin typeface="Calibri"/>
                <a:ea typeface="Calibri"/>
                <a:cs typeface="Calibri"/>
                <a:sym typeface="Calibri"/>
              </a:rPr>
              <a:t>shareholders, employees, </a:t>
            </a:r>
            <a:br>
              <a:rPr lang="en-GB" sz="1400">
                <a:solidFill>
                  <a:srgbClr val="595A59"/>
                </a:solidFill>
                <a:latin typeface="Calibri"/>
                <a:ea typeface="Calibri"/>
                <a:cs typeface="Calibri"/>
                <a:sym typeface="Calibri"/>
              </a:rPr>
            </a:br>
            <a:r>
              <a:rPr lang="en-GB" sz="1400">
                <a:solidFill>
                  <a:srgbClr val="595A59"/>
                </a:solidFill>
                <a:latin typeface="Calibri"/>
                <a:ea typeface="Calibri"/>
                <a:cs typeface="Calibri"/>
                <a:sym typeface="Calibri"/>
              </a:rPr>
              <a:t>banks, etc.</a:t>
            </a:r>
            <a:endParaRPr/>
          </a:p>
          <a:p>
            <a:pPr marL="85725" marR="0" lvl="0" indent="-88900" algn="l" rtl="0">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Blockade of essential </a:t>
            </a:r>
            <a:r>
              <a:rPr lang="en-GB">
                <a:solidFill>
                  <a:srgbClr val="595A59"/>
                </a:solidFill>
                <a:latin typeface="Calibri"/>
                <a:ea typeface="Calibri"/>
                <a:cs typeface="Calibri"/>
                <a:sym typeface="Calibri"/>
              </a:rPr>
              <a:t>d</a:t>
            </a:r>
            <a:r>
              <a:rPr lang="en-GB" sz="1400">
                <a:solidFill>
                  <a:srgbClr val="595A59"/>
                </a:solidFill>
                <a:latin typeface="Calibri"/>
                <a:ea typeface="Calibri"/>
                <a:cs typeface="Calibri"/>
                <a:sym typeface="Calibri"/>
              </a:rPr>
              <a:t>ecisions</a:t>
            </a:r>
            <a:endParaRPr/>
          </a:p>
          <a:p>
            <a:pPr marL="85725" marR="0" lvl="0" indent="-88900" algn="l" rtl="0">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Acceptance of negative developments</a:t>
            </a:r>
            <a:endParaRPr/>
          </a:p>
          <a:p>
            <a:pPr marL="85725" marR="0" lvl="0" indent="0" algn="l" rtl="0">
              <a:spcBef>
                <a:spcPts val="0"/>
              </a:spcBef>
              <a:spcAft>
                <a:spcPts val="0"/>
              </a:spcAft>
              <a:buClr>
                <a:schemeClr val="dk1"/>
              </a:buClr>
              <a:buSzPts val="1400"/>
              <a:buFont typeface="Arial"/>
              <a:buNone/>
            </a:pPr>
            <a:endParaRPr sz="1400">
              <a:solidFill>
                <a:srgbClr val="595A59"/>
              </a:solidFill>
              <a:latin typeface="Calibri"/>
              <a:ea typeface="Calibri"/>
              <a:cs typeface="Calibri"/>
              <a:sym typeface="Calibri"/>
            </a:endParaRPr>
          </a:p>
          <a:p>
            <a:pPr marL="85725" marR="0" lvl="0" indent="0" algn="l" rtl="0">
              <a:spcBef>
                <a:spcPts val="0"/>
              </a:spcBef>
              <a:spcAft>
                <a:spcPts val="0"/>
              </a:spcAft>
              <a:buClr>
                <a:schemeClr val="dk1"/>
              </a:buClr>
              <a:buSzPts val="1400"/>
              <a:buFont typeface="Arial"/>
              <a:buNone/>
            </a:pPr>
            <a:endParaRPr sz="1400">
              <a:solidFill>
                <a:srgbClr val="595A59"/>
              </a:solidFill>
              <a:latin typeface="Calibri"/>
              <a:ea typeface="Calibri"/>
              <a:cs typeface="Calibri"/>
              <a:sym typeface="Calibri"/>
            </a:endParaRPr>
          </a:p>
          <a:p>
            <a:pPr marL="85725" marR="0" lvl="0" indent="0" algn="l" rtl="0">
              <a:lnSpc>
                <a:spcPct val="100000"/>
              </a:lnSpc>
              <a:spcBef>
                <a:spcPts val="0"/>
              </a:spcBef>
              <a:spcAft>
                <a:spcPts val="0"/>
              </a:spcAft>
              <a:buClr>
                <a:schemeClr val="dk1"/>
              </a:buClr>
              <a:buSzPts val="1400"/>
              <a:buFont typeface="Arial"/>
              <a:buNone/>
            </a:pPr>
            <a:endParaRPr sz="1400">
              <a:solidFill>
                <a:srgbClr val="595A59"/>
              </a:solidFill>
              <a:latin typeface="Calibri"/>
              <a:ea typeface="Calibri"/>
              <a:cs typeface="Calibri"/>
              <a:sym typeface="Calibri"/>
            </a:endParaRPr>
          </a:p>
          <a:p>
            <a:pPr marL="85725" marR="0" lvl="0" indent="0" algn="l" rtl="0">
              <a:lnSpc>
                <a:spcPct val="100000"/>
              </a:lnSpc>
              <a:spcBef>
                <a:spcPts val="0"/>
              </a:spcBef>
              <a:spcAft>
                <a:spcPts val="0"/>
              </a:spcAft>
              <a:buClr>
                <a:schemeClr val="dk1"/>
              </a:buClr>
              <a:buSzPts val="1400"/>
              <a:buFont typeface="Arial"/>
              <a:buNone/>
            </a:pPr>
            <a:endParaRPr sz="1400">
              <a:solidFill>
                <a:srgbClr val="595A59"/>
              </a:solidFill>
              <a:latin typeface="Calibri"/>
              <a:ea typeface="Calibri"/>
              <a:cs typeface="Calibri"/>
              <a:sym typeface="Calibri"/>
            </a:endParaRPr>
          </a:p>
        </p:txBody>
      </p:sp>
      <p:sp>
        <p:nvSpPr>
          <p:cNvPr id="1151" name="Google Shape;1151;p12"/>
          <p:cNvSpPr/>
          <p:nvPr/>
        </p:nvSpPr>
        <p:spPr>
          <a:xfrm>
            <a:off x="4679233" y="3589218"/>
            <a:ext cx="1592081" cy="3323987"/>
          </a:xfrm>
          <a:prstGeom prst="rect">
            <a:avLst/>
          </a:prstGeom>
          <a:noFill/>
          <a:ln>
            <a:noFill/>
          </a:ln>
        </p:spPr>
        <p:txBody>
          <a:bodyPr spcFirstLastPara="1" wrap="square" lIns="91425" tIns="45700" rIns="91425" bIns="45700" anchor="t" anchorCtr="0">
            <a:spAutoFit/>
          </a:bodyPr>
          <a:lstStyle/>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No clear vision</a:t>
            </a:r>
            <a:endParaRPr/>
          </a:p>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Inadequate customer orientation</a:t>
            </a:r>
            <a:endParaRPr/>
          </a:p>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Products at maturity</a:t>
            </a:r>
            <a:endParaRPr/>
          </a:p>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Missed technological developments / inadequate vertical integration</a:t>
            </a:r>
            <a:endParaRPr/>
          </a:p>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Company is still making profits</a:t>
            </a:r>
            <a:endParaRPr/>
          </a:p>
          <a:p>
            <a:pPr marL="85725" marR="0" lvl="0" indent="0" algn="l" rtl="0">
              <a:lnSpc>
                <a:spcPct val="100000"/>
              </a:lnSpc>
              <a:spcBef>
                <a:spcPts val="0"/>
              </a:spcBef>
              <a:spcAft>
                <a:spcPts val="0"/>
              </a:spcAft>
              <a:buClr>
                <a:schemeClr val="dk1"/>
              </a:buClr>
              <a:buSzPts val="1400"/>
              <a:buFont typeface="Arial"/>
              <a:buNone/>
            </a:pPr>
            <a:endParaRPr sz="1400">
              <a:solidFill>
                <a:srgbClr val="595A59"/>
              </a:solidFill>
              <a:latin typeface="Calibri"/>
              <a:ea typeface="Calibri"/>
              <a:cs typeface="Calibri"/>
              <a:sym typeface="Calibri"/>
            </a:endParaRPr>
          </a:p>
        </p:txBody>
      </p:sp>
      <p:sp>
        <p:nvSpPr>
          <p:cNvPr id="1152" name="Google Shape;1152;p12"/>
          <p:cNvSpPr/>
          <p:nvPr/>
        </p:nvSpPr>
        <p:spPr>
          <a:xfrm>
            <a:off x="6134045" y="3597325"/>
            <a:ext cx="1592081" cy="2462213"/>
          </a:xfrm>
          <a:prstGeom prst="rect">
            <a:avLst/>
          </a:prstGeom>
          <a:noFill/>
          <a:ln>
            <a:noFill/>
          </a:ln>
        </p:spPr>
        <p:txBody>
          <a:bodyPr spcFirstLastPara="1" wrap="square" lIns="91425" tIns="45700" rIns="91425" bIns="45700" anchor="t" anchorCtr="0">
            <a:spAutoFit/>
          </a:bodyPr>
          <a:lstStyle/>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Decline in sales</a:t>
            </a:r>
            <a:endParaRPr/>
          </a:p>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Price and margin pressure</a:t>
            </a:r>
            <a:endParaRPr/>
          </a:p>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Rising stocks and</a:t>
            </a:r>
            <a:endParaRPr/>
          </a:p>
          <a:p>
            <a:pPr marL="0" marR="0" lvl="0" indent="0" algn="l" rtl="0">
              <a:lnSpc>
                <a:spcPct val="100000"/>
              </a:lnSpc>
              <a:spcBef>
                <a:spcPts val="0"/>
              </a:spcBef>
              <a:spcAft>
                <a:spcPts val="0"/>
              </a:spcAft>
              <a:buNone/>
            </a:pPr>
            <a:r>
              <a:rPr lang="en-GB" sz="1400">
                <a:solidFill>
                  <a:srgbClr val="595A59"/>
                </a:solidFill>
                <a:latin typeface="Calibri"/>
                <a:ea typeface="Calibri"/>
                <a:cs typeface="Calibri"/>
                <a:sym typeface="Calibri"/>
              </a:rPr>
              <a:t>  </a:t>
            </a:r>
            <a:r>
              <a:rPr lang="en-GB">
                <a:solidFill>
                  <a:srgbClr val="595A59"/>
                </a:solidFill>
                <a:latin typeface="Calibri"/>
                <a:ea typeface="Calibri"/>
                <a:cs typeface="Calibri"/>
                <a:sym typeface="Calibri"/>
              </a:rPr>
              <a:t>c</a:t>
            </a:r>
            <a:r>
              <a:rPr lang="en-GB" sz="1400">
                <a:solidFill>
                  <a:srgbClr val="595A59"/>
                </a:solidFill>
                <a:latin typeface="Calibri"/>
                <a:ea typeface="Calibri"/>
                <a:cs typeface="Calibri"/>
                <a:sym typeface="Calibri"/>
              </a:rPr>
              <a:t>apital tied up</a:t>
            </a:r>
            <a:endParaRPr/>
          </a:p>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Capacity underutilisation</a:t>
            </a:r>
            <a:endParaRPr/>
          </a:p>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Earnings decline if no countermeasures implemented</a:t>
            </a:r>
            <a:endParaRPr/>
          </a:p>
        </p:txBody>
      </p:sp>
      <p:sp>
        <p:nvSpPr>
          <p:cNvPr id="1153" name="Google Shape;1153;p12"/>
          <p:cNvSpPr/>
          <p:nvPr/>
        </p:nvSpPr>
        <p:spPr>
          <a:xfrm>
            <a:off x="7663288" y="3597325"/>
            <a:ext cx="1463738" cy="2893100"/>
          </a:xfrm>
          <a:prstGeom prst="rect">
            <a:avLst/>
          </a:prstGeom>
          <a:noFill/>
          <a:ln>
            <a:noFill/>
          </a:ln>
        </p:spPr>
        <p:txBody>
          <a:bodyPr spcFirstLastPara="1" wrap="square" lIns="91425" tIns="45700" rIns="91425" bIns="45700" anchor="t" anchorCtr="0">
            <a:spAutoFit/>
          </a:bodyPr>
          <a:lstStyle/>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Decline in sales continues</a:t>
            </a:r>
            <a:endParaRPr/>
          </a:p>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Company reacts with "cost-cutting</a:t>
            </a:r>
            <a:endParaRPr/>
          </a:p>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Decline in profit / losses / decrease in equity</a:t>
            </a:r>
            <a:endParaRPr/>
          </a:p>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Raising capital becomes more difficult (credit rating declines)</a:t>
            </a:r>
            <a:endParaRPr/>
          </a:p>
        </p:txBody>
      </p:sp>
      <p:sp>
        <p:nvSpPr>
          <p:cNvPr id="1154" name="Google Shape;1154;p12"/>
          <p:cNvSpPr/>
          <p:nvPr/>
        </p:nvSpPr>
        <p:spPr>
          <a:xfrm>
            <a:off x="9176101" y="664712"/>
            <a:ext cx="1463738" cy="2462213"/>
          </a:xfrm>
          <a:prstGeom prst="rect">
            <a:avLst/>
          </a:prstGeom>
          <a:noFill/>
          <a:ln>
            <a:noFill/>
          </a:ln>
        </p:spPr>
        <p:txBody>
          <a:bodyPr spcFirstLastPara="1" wrap="square" lIns="91425" tIns="45700" rIns="91425" bIns="45700" anchor="t" anchorCtr="0">
            <a:spAutoFit/>
          </a:bodyPr>
          <a:lstStyle/>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Utilized credit lines</a:t>
            </a:r>
            <a:endParaRPr/>
          </a:p>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waiver of discounts</a:t>
            </a:r>
            <a:endParaRPr/>
          </a:p>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Increase in liabilities due</a:t>
            </a:r>
            <a:endParaRPr/>
          </a:p>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Payment delay / advance payment</a:t>
            </a:r>
            <a:endParaRPr/>
          </a:p>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Supply bottlenecks</a:t>
            </a:r>
            <a:endParaRPr/>
          </a:p>
        </p:txBody>
      </p:sp>
      <p:sp>
        <p:nvSpPr>
          <p:cNvPr id="1155" name="Google Shape;1155;p12"/>
          <p:cNvSpPr/>
          <p:nvPr/>
        </p:nvSpPr>
        <p:spPr>
          <a:xfrm>
            <a:off x="10582419" y="1297832"/>
            <a:ext cx="1463738" cy="1815882"/>
          </a:xfrm>
          <a:prstGeom prst="rect">
            <a:avLst/>
          </a:prstGeom>
          <a:noFill/>
          <a:ln>
            <a:noFill/>
          </a:ln>
        </p:spPr>
        <p:txBody>
          <a:bodyPr spcFirstLastPara="1" wrap="square" lIns="91425" tIns="45700" rIns="91425" bIns="45700" anchor="t" anchorCtr="0">
            <a:spAutoFit/>
          </a:bodyPr>
          <a:lstStyle/>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Insolvency risk</a:t>
            </a:r>
            <a:endParaRPr/>
          </a:p>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Impending insolvency</a:t>
            </a:r>
            <a:endParaRPr/>
          </a:p>
          <a:p>
            <a:pPr marL="85725" marR="0" lvl="0" indent="-88900" algn="l" rtl="0">
              <a:lnSpc>
                <a:spcPct val="100000"/>
              </a:lnSpc>
              <a:spcBef>
                <a:spcPts val="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Over-indebted</a:t>
            </a:r>
            <a:r>
              <a:rPr lang="en-GB">
                <a:solidFill>
                  <a:srgbClr val="595A59"/>
                </a:solidFill>
                <a:latin typeface="Calibri"/>
                <a:ea typeface="Calibri"/>
                <a:cs typeface="Calibri"/>
                <a:sym typeface="Calibri"/>
              </a:rPr>
              <a:t>- </a:t>
            </a:r>
            <a:r>
              <a:rPr lang="en-GB" sz="1400">
                <a:solidFill>
                  <a:srgbClr val="595A59"/>
                </a:solidFill>
                <a:latin typeface="Calibri"/>
                <a:ea typeface="Calibri"/>
                <a:cs typeface="Calibri"/>
                <a:sym typeface="Calibri"/>
              </a:rPr>
              <a:t>ness occurred</a:t>
            </a:r>
            <a:endParaRPr/>
          </a:p>
          <a:p>
            <a:pPr marL="85725" marR="0" lvl="0" indent="-88900" algn="l" rtl="0">
              <a:lnSpc>
                <a:spcPct val="100000"/>
              </a:lnSpc>
              <a:spcBef>
                <a:spcPts val="0"/>
              </a:spcBef>
              <a:spcAft>
                <a:spcPts val="0"/>
              </a:spcAft>
              <a:buClr>
                <a:srgbClr val="FF0000"/>
              </a:buClr>
              <a:buSzPts val="1400"/>
              <a:buFont typeface="Arial"/>
              <a:buChar char="•"/>
            </a:pPr>
            <a:r>
              <a:rPr lang="en-GB" sz="1400">
                <a:solidFill>
                  <a:srgbClr val="FF0000"/>
                </a:solidFill>
                <a:latin typeface="Calibri"/>
                <a:ea typeface="Calibri"/>
                <a:cs typeface="Calibri"/>
                <a:sym typeface="Calibri"/>
              </a:rPr>
              <a:t>Occurred insolvency</a:t>
            </a:r>
            <a:endParaRPr/>
          </a:p>
        </p:txBody>
      </p:sp>
      <p:sp>
        <p:nvSpPr>
          <p:cNvPr id="1156" name="Google Shape;1156;p12"/>
          <p:cNvSpPr txBox="1"/>
          <p:nvPr/>
        </p:nvSpPr>
        <p:spPr>
          <a:xfrm>
            <a:off x="3290852" y="1608261"/>
            <a:ext cx="990524" cy="69735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595A59"/>
              </a:buClr>
              <a:buSzPts val="1400"/>
              <a:buFont typeface="Arial"/>
              <a:buNone/>
            </a:pPr>
            <a:r>
              <a:rPr lang="en-GB" sz="1400">
                <a:solidFill>
                  <a:srgbClr val="595A59"/>
                </a:solidFill>
                <a:latin typeface="Calibri"/>
                <a:ea typeface="Calibri"/>
                <a:cs typeface="Calibri"/>
                <a:sym typeface="Calibri"/>
              </a:rPr>
              <a:t>Revenue /</a:t>
            </a:r>
            <a:br>
              <a:rPr lang="en-GB" sz="1400">
                <a:solidFill>
                  <a:srgbClr val="595A59"/>
                </a:solidFill>
                <a:latin typeface="Calibri"/>
                <a:ea typeface="Calibri"/>
                <a:cs typeface="Calibri"/>
                <a:sym typeface="Calibri"/>
              </a:rPr>
            </a:br>
            <a:r>
              <a:rPr lang="en-GB" sz="1400">
                <a:solidFill>
                  <a:srgbClr val="595A59"/>
                </a:solidFill>
                <a:latin typeface="Calibri"/>
                <a:ea typeface="Calibri"/>
                <a:cs typeface="Calibri"/>
                <a:sym typeface="Calibri"/>
              </a:rPr>
              <a:t>Profit / </a:t>
            </a:r>
            <a:br>
              <a:rPr lang="en-GB" sz="1400">
                <a:solidFill>
                  <a:srgbClr val="595A59"/>
                </a:solidFill>
                <a:latin typeface="Calibri"/>
                <a:ea typeface="Calibri"/>
                <a:cs typeface="Calibri"/>
                <a:sym typeface="Calibri"/>
              </a:rPr>
            </a:br>
            <a:r>
              <a:rPr lang="en-GB" sz="1400">
                <a:solidFill>
                  <a:srgbClr val="595A59"/>
                </a:solidFill>
                <a:latin typeface="Calibri"/>
                <a:ea typeface="Calibri"/>
                <a:cs typeface="Calibri"/>
                <a:sym typeface="Calibri"/>
              </a:rPr>
              <a:t>Liquidity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1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9527B"/>
              </a:buClr>
              <a:buSzPts val="2000"/>
              <a:buNone/>
            </a:pPr>
            <a:r>
              <a:rPr lang="en-GB"/>
              <a:t>The entry into a corporate crisis is independent of the crisis phase "currently" identified. An immediate entry into advanced phases - usually triggered by external effects - is also possible.</a:t>
            </a:r>
            <a:endParaRPr/>
          </a:p>
        </p:txBody>
      </p:sp>
      <p:sp>
        <p:nvSpPr>
          <p:cNvPr id="1163" name="Google Shape;1163;p1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en-GB"/>
              <a:t>Typical cause-and-effect relationships vs. direct entry</a:t>
            </a:r>
            <a:endParaRPr/>
          </a:p>
          <a:p>
            <a:pPr marL="0" lvl="0" indent="0" algn="l" rtl="0">
              <a:lnSpc>
                <a:spcPct val="90000"/>
              </a:lnSpc>
              <a:spcBef>
                <a:spcPts val="1000"/>
              </a:spcBef>
              <a:spcAft>
                <a:spcPts val="0"/>
              </a:spcAft>
              <a:buClr>
                <a:srgbClr val="79527B"/>
              </a:buClr>
              <a:buSzPts val="1800"/>
              <a:buNone/>
            </a:pPr>
            <a:endParaRPr/>
          </a:p>
        </p:txBody>
      </p:sp>
      <p:sp>
        <p:nvSpPr>
          <p:cNvPr id="1164" name="Google Shape;1164;p13"/>
          <p:cNvSpPr txBox="1"/>
          <p:nvPr/>
        </p:nvSpPr>
        <p:spPr>
          <a:xfrm>
            <a:off x="2193714" y="3768141"/>
            <a:ext cx="1110541"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Stakeholder</a:t>
            </a:r>
            <a:br>
              <a:rPr lang="en-GB" sz="1400" b="1">
                <a:solidFill>
                  <a:schemeClr val="lt1"/>
                </a:solidFill>
                <a:latin typeface="Calibri"/>
                <a:ea typeface="Calibri"/>
                <a:cs typeface="Calibri"/>
                <a:sym typeface="Calibri"/>
              </a:rPr>
            </a:br>
            <a:r>
              <a:rPr lang="en-GB" sz="1400" b="1">
                <a:solidFill>
                  <a:schemeClr val="lt1"/>
                </a:solidFill>
                <a:latin typeface="Calibri"/>
                <a:ea typeface="Calibri"/>
                <a:cs typeface="Calibri"/>
                <a:sym typeface="Calibri"/>
              </a:rPr>
              <a:t>Crisis</a:t>
            </a:r>
            <a:endParaRPr/>
          </a:p>
        </p:txBody>
      </p:sp>
      <p:sp>
        <p:nvSpPr>
          <p:cNvPr id="1165" name="Google Shape;1165;p13"/>
          <p:cNvSpPr txBox="1"/>
          <p:nvPr/>
        </p:nvSpPr>
        <p:spPr>
          <a:xfrm>
            <a:off x="8126490" y="3768141"/>
            <a:ext cx="816046"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Liquidity Crisis</a:t>
            </a:r>
            <a:endParaRPr/>
          </a:p>
        </p:txBody>
      </p:sp>
      <p:sp>
        <p:nvSpPr>
          <p:cNvPr id="1166" name="Google Shape;1166;p13"/>
          <p:cNvSpPr txBox="1"/>
          <p:nvPr/>
        </p:nvSpPr>
        <p:spPr>
          <a:xfrm>
            <a:off x="9488014" y="3875863"/>
            <a:ext cx="968342"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Insolvency</a:t>
            </a:r>
            <a:endParaRPr/>
          </a:p>
        </p:txBody>
      </p:sp>
      <p:sp>
        <p:nvSpPr>
          <p:cNvPr id="1167" name="Google Shape;1167;p13"/>
          <p:cNvSpPr/>
          <p:nvPr/>
        </p:nvSpPr>
        <p:spPr>
          <a:xfrm>
            <a:off x="1928792" y="1806556"/>
            <a:ext cx="122506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595A59"/>
                </a:solidFill>
                <a:latin typeface="Calibri"/>
                <a:ea typeface="Calibri"/>
                <a:cs typeface="Calibri"/>
                <a:sym typeface="Calibri"/>
              </a:rPr>
              <a:t>Uncertainty about succession / management</a:t>
            </a:r>
            <a:endParaRPr/>
          </a:p>
        </p:txBody>
      </p:sp>
      <p:sp>
        <p:nvSpPr>
          <p:cNvPr id="1168" name="Google Shape;1168;p13"/>
          <p:cNvSpPr/>
          <p:nvPr/>
        </p:nvSpPr>
        <p:spPr>
          <a:xfrm>
            <a:off x="3467001" y="1802875"/>
            <a:ext cx="1225066"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595A59"/>
                </a:solidFill>
                <a:latin typeface="Calibri"/>
                <a:ea typeface="Calibri"/>
                <a:cs typeface="Calibri"/>
                <a:sym typeface="Calibri"/>
              </a:rPr>
              <a:t>No / wrong mission statement</a:t>
            </a:r>
            <a:endParaRPr/>
          </a:p>
        </p:txBody>
      </p:sp>
      <p:sp>
        <p:nvSpPr>
          <p:cNvPr id="1169" name="Google Shape;1169;p13"/>
          <p:cNvSpPr/>
          <p:nvPr/>
        </p:nvSpPr>
        <p:spPr>
          <a:xfrm>
            <a:off x="4692075" y="1802875"/>
            <a:ext cx="13974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595A59"/>
                </a:solidFill>
                <a:latin typeface="Calibri"/>
                <a:ea typeface="Calibri"/>
                <a:cs typeface="Calibri"/>
                <a:sym typeface="Calibri"/>
              </a:rPr>
              <a:t>No compe</a:t>
            </a:r>
            <a:r>
              <a:rPr lang="en-GB">
                <a:solidFill>
                  <a:srgbClr val="595A59"/>
                </a:solidFill>
                <a:latin typeface="Calibri"/>
                <a:ea typeface="Calibri"/>
                <a:cs typeface="Calibri"/>
                <a:sym typeface="Calibri"/>
              </a:rPr>
              <a:t>t</a:t>
            </a:r>
            <a:r>
              <a:rPr lang="en-GB" sz="1400">
                <a:solidFill>
                  <a:srgbClr val="595A59"/>
                </a:solidFill>
                <a:latin typeface="Calibri"/>
                <a:ea typeface="Calibri"/>
                <a:cs typeface="Calibri"/>
                <a:sym typeface="Calibri"/>
              </a:rPr>
              <a:t>itiveness</a:t>
            </a:r>
            <a:endParaRPr sz="1400">
              <a:solidFill>
                <a:srgbClr val="595A59"/>
              </a:solidFill>
              <a:latin typeface="Calibri"/>
              <a:ea typeface="Calibri"/>
              <a:cs typeface="Calibri"/>
              <a:sym typeface="Calibri"/>
            </a:endParaRPr>
          </a:p>
        </p:txBody>
      </p:sp>
      <p:sp>
        <p:nvSpPr>
          <p:cNvPr id="1170" name="Google Shape;1170;p13"/>
          <p:cNvSpPr/>
          <p:nvPr/>
        </p:nvSpPr>
        <p:spPr>
          <a:xfrm>
            <a:off x="6197530" y="1695153"/>
            <a:ext cx="122506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595A59"/>
                </a:solidFill>
                <a:latin typeface="Calibri"/>
                <a:ea typeface="Calibri"/>
                <a:cs typeface="Calibri"/>
                <a:sym typeface="Calibri"/>
              </a:rPr>
              <a:t>Consumption of assets (decrease in equity ...)</a:t>
            </a:r>
            <a:endParaRPr sz="1400">
              <a:solidFill>
                <a:srgbClr val="595A59"/>
              </a:solidFill>
              <a:latin typeface="Calibri"/>
              <a:ea typeface="Calibri"/>
              <a:cs typeface="Calibri"/>
              <a:sym typeface="Calibri"/>
            </a:endParaRPr>
          </a:p>
        </p:txBody>
      </p:sp>
      <p:sp>
        <p:nvSpPr>
          <p:cNvPr id="1171" name="Google Shape;1171;p13"/>
          <p:cNvSpPr/>
          <p:nvPr/>
        </p:nvSpPr>
        <p:spPr>
          <a:xfrm>
            <a:off x="7717470" y="1731247"/>
            <a:ext cx="1225066"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595A59"/>
                </a:solidFill>
                <a:latin typeface="Calibri"/>
                <a:ea typeface="Calibri"/>
                <a:cs typeface="Calibri"/>
                <a:sym typeface="Calibri"/>
              </a:rPr>
              <a:t>No reserve(s) / financial scope</a:t>
            </a:r>
            <a:endParaRPr/>
          </a:p>
        </p:txBody>
      </p:sp>
      <p:sp>
        <p:nvSpPr>
          <p:cNvPr id="1172" name="Google Shape;1172;p13"/>
          <p:cNvSpPr/>
          <p:nvPr/>
        </p:nvSpPr>
        <p:spPr>
          <a:xfrm>
            <a:off x="9164550" y="1742850"/>
            <a:ext cx="1397400" cy="95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F27954"/>
                </a:solidFill>
                <a:latin typeface="Calibri"/>
                <a:ea typeface="Calibri"/>
                <a:cs typeface="Calibri"/>
                <a:sym typeface="Calibri"/>
              </a:rPr>
              <a:t>Loss of Decision-Making Authority</a:t>
            </a:r>
            <a:endParaRPr/>
          </a:p>
        </p:txBody>
      </p:sp>
      <p:sp>
        <p:nvSpPr>
          <p:cNvPr id="1173" name="Google Shape;1173;p13"/>
          <p:cNvSpPr/>
          <p:nvPr/>
        </p:nvSpPr>
        <p:spPr>
          <a:xfrm>
            <a:off x="3056417" y="2736275"/>
            <a:ext cx="766354" cy="222521"/>
          </a:xfrm>
          <a:prstGeom prst="curvedUpArrow">
            <a:avLst>
              <a:gd name="adj1" fmla="val 25000"/>
              <a:gd name="adj2" fmla="val 50000"/>
              <a:gd name="adj3" fmla="val 25000"/>
            </a:avLst>
          </a:prstGeom>
          <a:solidFill>
            <a:srgbClr val="595A59"/>
          </a:solidFill>
          <a:ln w="12700" cap="flat" cmpd="sng">
            <a:solidFill>
              <a:srgbClr val="595A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74" name="Google Shape;1174;p13"/>
          <p:cNvSpPr/>
          <p:nvPr/>
        </p:nvSpPr>
        <p:spPr>
          <a:xfrm>
            <a:off x="4507638" y="2746162"/>
            <a:ext cx="766354" cy="222521"/>
          </a:xfrm>
          <a:prstGeom prst="curvedUpArrow">
            <a:avLst>
              <a:gd name="adj1" fmla="val 25000"/>
              <a:gd name="adj2" fmla="val 50000"/>
              <a:gd name="adj3" fmla="val 25000"/>
            </a:avLst>
          </a:prstGeom>
          <a:solidFill>
            <a:srgbClr val="595A59"/>
          </a:solidFill>
          <a:ln w="12700" cap="flat" cmpd="sng">
            <a:solidFill>
              <a:srgbClr val="595A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75" name="Google Shape;1175;p13"/>
          <p:cNvSpPr/>
          <p:nvPr/>
        </p:nvSpPr>
        <p:spPr>
          <a:xfrm>
            <a:off x="5958859" y="2748408"/>
            <a:ext cx="766354" cy="222521"/>
          </a:xfrm>
          <a:prstGeom prst="curvedUpArrow">
            <a:avLst>
              <a:gd name="adj1" fmla="val 25000"/>
              <a:gd name="adj2" fmla="val 50000"/>
              <a:gd name="adj3" fmla="val 25000"/>
            </a:avLst>
          </a:prstGeom>
          <a:solidFill>
            <a:srgbClr val="595A59"/>
          </a:solidFill>
          <a:ln w="12700" cap="flat" cmpd="sng">
            <a:solidFill>
              <a:srgbClr val="595A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76" name="Google Shape;1176;p13"/>
          <p:cNvSpPr/>
          <p:nvPr/>
        </p:nvSpPr>
        <p:spPr>
          <a:xfrm>
            <a:off x="7422596" y="2743290"/>
            <a:ext cx="766354" cy="222521"/>
          </a:xfrm>
          <a:prstGeom prst="curvedUpArrow">
            <a:avLst>
              <a:gd name="adj1" fmla="val 25000"/>
              <a:gd name="adj2" fmla="val 50000"/>
              <a:gd name="adj3" fmla="val 25000"/>
            </a:avLst>
          </a:prstGeom>
          <a:solidFill>
            <a:srgbClr val="595A59"/>
          </a:solidFill>
          <a:ln w="12700" cap="flat" cmpd="sng">
            <a:solidFill>
              <a:srgbClr val="595A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77" name="Google Shape;1177;p13"/>
          <p:cNvSpPr/>
          <p:nvPr/>
        </p:nvSpPr>
        <p:spPr>
          <a:xfrm>
            <a:off x="8886333" y="2740901"/>
            <a:ext cx="766354" cy="222521"/>
          </a:xfrm>
          <a:prstGeom prst="curvedUpArrow">
            <a:avLst>
              <a:gd name="adj1" fmla="val 25000"/>
              <a:gd name="adj2" fmla="val 50000"/>
              <a:gd name="adj3" fmla="val 25000"/>
            </a:avLst>
          </a:prstGeom>
          <a:solidFill>
            <a:srgbClr val="F27954"/>
          </a:solidFill>
          <a:ln w="127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78" name="Google Shape;1178;p13"/>
          <p:cNvSpPr/>
          <p:nvPr/>
        </p:nvSpPr>
        <p:spPr>
          <a:xfrm>
            <a:off x="2820803" y="3045736"/>
            <a:ext cx="1225066" cy="612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rgbClr val="595A59"/>
                </a:solidFill>
                <a:latin typeface="Calibri"/>
                <a:ea typeface="Calibri"/>
                <a:cs typeface="Calibri"/>
                <a:sym typeface="Calibri"/>
              </a:rPr>
              <a:t>Weak leadership</a:t>
            </a:r>
            <a:endParaRPr/>
          </a:p>
        </p:txBody>
      </p:sp>
      <p:sp>
        <p:nvSpPr>
          <p:cNvPr id="1179" name="Google Shape;1179;p13"/>
          <p:cNvSpPr/>
          <p:nvPr/>
        </p:nvSpPr>
        <p:spPr>
          <a:xfrm>
            <a:off x="4341120" y="3045736"/>
            <a:ext cx="1225066" cy="612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rgbClr val="595A59"/>
                </a:solidFill>
                <a:latin typeface="Calibri"/>
                <a:ea typeface="Calibri"/>
                <a:cs typeface="Calibri"/>
                <a:sym typeface="Calibri"/>
              </a:rPr>
              <a:t>Products not in line with the market</a:t>
            </a:r>
            <a:endParaRPr sz="1400" b="1">
              <a:solidFill>
                <a:srgbClr val="595A59"/>
              </a:solidFill>
              <a:latin typeface="Calibri"/>
              <a:ea typeface="Calibri"/>
              <a:cs typeface="Calibri"/>
              <a:sym typeface="Calibri"/>
            </a:endParaRPr>
          </a:p>
        </p:txBody>
      </p:sp>
      <p:sp>
        <p:nvSpPr>
          <p:cNvPr id="1180" name="Google Shape;1180;p13"/>
          <p:cNvSpPr/>
          <p:nvPr/>
        </p:nvSpPr>
        <p:spPr>
          <a:xfrm>
            <a:off x="5798599" y="3050390"/>
            <a:ext cx="1225066" cy="612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rgbClr val="595A59"/>
                </a:solidFill>
                <a:latin typeface="Calibri"/>
                <a:ea typeface="Calibri"/>
                <a:cs typeface="Calibri"/>
                <a:sym typeface="Calibri"/>
              </a:rPr>
              <a:t>Decline in earnings</a:t>
            </a:r>
            <a:endParaRPr/>
          </a:p>
        </p:txBody>
      </p:sp>
      <p:sp>
        <p:nvSpPr>
          <p:cNvPr id="1181" name="Google Shape;1181;p13"/>
          <p:cNvSpPr/>
          <p:nvPr/>
        </p:nvSpPr>
        <p:spPr>
          <a:xfrm>
            <a:off x="7256078" y="3050390"/>
            <a:ext cx="1225066" cy="612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rgbClr val="595A59"/>
                </a:solidFill>
                <a:latin typeface="Calibri"/>
                <a:ea typeface="Calibri"/>
                <a:cs typeface="Calibri"/>
                <a:sym typeface="Calibri"/>
              </a:rPr>
              <a:t>Consumption of liquid funds</a:t>
            </a:r>
            <a:endParaRPr/>
          </a:p>
        </p:txBody>
      </p:sp>
      <p:sp>
        <p:nvSpPr>
          <p:cNvPr id="1182" name="Google Shape;1182;p13"/>
          <p:cNvSpPr/>
          <p:nvPr/>
        </p:nvSpPr>
        <p:spPr>
          <a:xfrm>
            <a:off x="8713557" y="3042879"/>
            <a:ext cx="1225066" cy="612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rgbClr val="595A59"/>
                </a:solidFill>
                <a:latin typeface="Calibri"/>
                <a:ea typeface="Calibri"/>
                <a:cs typeface="Calibri"/>
                <a:sym typeface="Calibri"/>
              </a:rPr>
              <a:t>(Impending) insolvency</a:t>
            </a:r>
            <a:endParaRPr/>
          </a:p>
        </p:txBody>
      </p:sp>
      <p:sp>
        <p:nvSpPr>
          <p:cNvPr id="1183" name="Google Shape;1183;p13"/>
          <p:cNvSpPr/>
          <p:nvPr/>
        </p:nvSpPr>
        <p:spPr>
          <a:xfrm>
            <a:off x="4875075" y="4492270"/>
            <a:ext cx="1447092" cy="157080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Loss of a major customer / order</a:t>
            </a:r>
            <a:endParaRPr sz="1400" b="1">
              <a:solidFill>
                <a:schemeClr val="lt1"/>
              </a:solidFill>
              <a:latin typeface="Calibri"/>
              <a:ea typeface="Calibri"/>
              <a:cs typeface="Calibri"/>
              <a:sym typeface="Calibri"/>
            </a:endParaRPr>
          </a:p>
        </p:txBody>
      </p:sp>
      <p:sp>
        <p:nvSpPr>
          <p:cNvPr id="1184" name="Google Shape;1184;p13"/>
          <p:cNvSpPr/>
          <p:nvPr/>
        </p:nvSpPr>
        <p:spPr>
          <a:xfrm>
            <a:off x="6355395" y="4492270"/>
            <a:ext cx="1447092" cy="157080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Claims for damages</a:t>
            </a:r>
            <a:endParaRPr/>
          </a:p>
        </p:txBody>
      </p:sp>
      <p:sp>
        <p:nvSpPr>
          <p:cNvPr id="1185" name="Google Shape;1185;p13"/>
          <p:cNvSpPr/>
          <p:nvPr/>
        </p:nvSpPr>
        <p:spPr>
          <a:xfrm>
            <a:off x="7841182" y="4492270"/>
            <a:ext cx="1447092" cy="1570806"/>
          </a:xfrm>
          <a:prstGeom prst="rect">
            <a:avLst/>
          </a:pr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Massive loss of receivables</a:t>
            </a:r>
            <a:endParaRPr/>
          </a:p>
        </p:txBody>
      </p:sp>
      <p:sp>
        <p:nvSpPr>
          <p:cNvPr id="1186" name="Google Shape;1186;p13"/>
          <p:cNvSpPr txBox="1"/>
          <p:nvPr/>
        </p:nvSpPr>
        <p:spPr>
          <a:xfrm>
            <a:off x="3254119" y="4856866"/>
            <a:ext cx="2022431" cy="83099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GB" sz="1600" b="1">
                <a:solidFill>
                  <a:srgbClr val="595A59"/>
                </a:solidFill>
                <a:latin typeface="Calibri"/>
                <a:ea typeface="Calibri"/>
                <a:cs typeface="Calibri"/>
                <a:sym typeface="Calibri"/>
              </a:rPr>
              <a:t>Direct occurrence </a:t>
            </a:r>
            <a:br>
              <a:rPr lang="en-GB" sz="1600" b="1">
                <a:solidFill>
                  <a:srgbClr val="595A59"/>
                </a:solidFill>
                <a:latin typeface="Calibri"/>
                <a:ea typeface="Calibri"/>
                <a:cs typeface="Calibri"/>
                <a:sym typeface="Calibri"/>
              </a:rPr>
            </a:br>
            <a:r>
              <a:rPr lang="en-GB" sz="1600" b="1">
                <a:solidFill>
                  <a:srgbClr val="595A59"/>
                </a:solidFill>
                <a:latin typeface="Calibri"/>
                <a:ea typeface="Calibri"/>
                <a:cs typeface="Calibri"/>
                <a:sym typeface="Calibri"/>
              </a:rPr>
              <a:t>of crisis (external triggers)</a:t>
            </a:r>
            <a:endParaRPr sz="1600" b="1">
              <a:solidFill>
                <a:srgbClr val="595A59"/>
              </a:solidFill>
              <a:latin typeface="Calibri"/>
              <a:ea typeface="Calibri"/>
              <a:cs typeface="Calibri"/>
              <a:sym typeface="Calibri"/>
            </a:endParaRPr>
          </a:p>
        </p:txBody>
      </p:sp>
      <p:grpSp>
        <p:nvGrpSpPr>
          <p:cNvPr id="1187" name="Google Shape;1187;p13"/>
          <p:cNvGrpSpPr/>
          <p:nvPr/>
        </p:nvGrpSpPr>
        <p:grpSpPr>
          <a:xfrm>
            <a:off x="1958435" y="3811675"/>
            <a:ext cx="8807712" cy="534591"/>
            <a:chOff x="2968631" y="3681043"/>
            <a:chExt cx="8807712" cy="534591"/>
          </a:xfrm>
        </p:grpSpPr>
        <p:sp>
          <p:nvSpPr>
            <p:cNvPr id="1188" name="Google Shape;1188;p13"/>
            <p:cNvSpPr/>
            <p:nvPr/>
          </p:nvSpPr>
          <p:spPr>
            <a:xfrm>
              <a:off x="2968631" y="3681230"/>
              <a:ext cx="1520317" cy="532536"/>
            </a:xfrm>
            <a:prstGeom prst="chevron">
              <a:avLst>
                <a:gd name="adj" fmla="val 21186"/>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89" name="Google Shape;1189;p13"/>
            <p:cNvSpPr/>
            <p:nvPr/>
          </p:nvSpPr>
          <p:spPr>
            <a:xfrm>
              <a:off x="4426110" y="3681230"/>
              <a:ext cx="1520317" cy="532536"/>
            </a:xfrm>
            <a:prstGeom prst="chevron">
              <a:avLst>
                <a:gd name="adj" fmla="val 21186"/>
              </a:avLst>
            </a:prstGeom>
            <a:solidFill>
              <a:srgbClr val="A77FA9"/>
            </a:solidFill>
            <a:ln w="12700" cap="flat" cmpd="sng">
              <a:solidFill>
                <a:srgbClr val="A77F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90" name="Google Shape;1190;p13"/>
            <p:cNvSpPr/>
            <p:nvPr/>
          </p:nvSpPr>
          <p:spPr>
            <a:xfrm>
              <a:off x="5883589" y="3681230"/>
              <a:ext cx="1520317" cy="532536"/>
            </a:xfrm>
            <a:prstGeom prst="chevron">
              <a:avLst>
                <a:gd name="adj" fmla="val 21186"/>
              </a:avLst>
            </a:prstGeom>
            <a:solidFill>
              <a:srgbClr val="549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lt1"/>
                </a:solidFill>
                <a:latin typeface="Calibri"/>
                <a:ea typeface="Calibri"/>
                <a:cs typeface="Calibri"/>
                <a:sym typeface="Calibri"/>
              </a:endParaRPr>
            </a:p>
          </p:txBody>
        </p:sp>
        <p:sp>
          <p:nvSpPr>
            <p:cNvPr id="1191" name="Google Shape;1191;p13"/>
            <p:cNvSpPr/>
            <p:nvPr/>
          </p:nvSpPr>
          <p:spPr>
            <a:xfrm>
              <a:off x="7341068" y="3681230"/>
              <a:ext cx="1520317" cy="532536"/>
            </a:xfrm>
            <a:prstGeom prst="chevron">
              <a:avLst>
                <a:gd name="adj" fmla="val 21186"/>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92" name="Google Shape;1192;p13"/>
            <p:cNvSpPr/>
            <p:nvPr/>
          </p:nvSpPr>
          <p:spPr>
            <a:xfrm>
              <a:off x="8798547" y="3681230"/>
              <a:ext cx="1520317" cy="532536"/>
            </a:xfrm>
            <a:prstGeom prst="chevron">
              <a:avLst>
                <a:gd name="adj" fmla="val 21186"/>
              </a:avLst>
            </a:prstGeom>
            <a:solidFill>
              <a:srgbClr val="F7B19B"/>
            </a:solidFill>
            <a:ln w="12700" cap="flat" cmpd="sng">
              <a:solidFill>
                <a:srgbClr val="F7B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93" name="Google Shape;1193;p13"/>
            <p:cNvSpPr txBox="1"/>
            <p:nvPr/>
          </p:nvSpPr>
          <p:spPr>
            <a:xfrm>
              <a:off x="3186488" y="3681046"/>
              <a:ext cx="1110541"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Stakeholder</a:t>
              </a:r>
              <a:br>
                <a:rPr lang="en-GB" sz="1400" b="1">
                  <a:solidFill>
                    <a:schemeClr val="lt1"/>
                  </a:solidFill>
                  <a:latin typeface="Calibri"/>
                  <a:ea typeface="Calibri"/>
                  <a:cs typeface="Calibri"/>
                  <a:sym typeface="Calibri"/>
                </a:rPr>
              </a:br>
              <a:r>
                <a:rPr lang="en-GB" sz="1400" b="1">
                  <a:solidFill>
                    <a:schemeClr val="lt1"/>
                  </a:solidFill>
                  <a:latin typeface="Calibri"/>
                  <a:ea typeface="Calibri"/>
                  <a:cs typeface="Calibri"/>
                  <a:sym typeface="Calibri"/>
                </a:rPr>
                <a:t>Crisis</a:t>
              </a:r>
              <a:endParaRPr/>
            </a:p>
          </p:txBody>
        </p:sp>
        <p:sp>
          <p:nvSpPr>
            <p:cNvPr id="1194" name="Google Shape;1194;p13"/>
            <p:cNvSpPr txBox="1"/>
            <p:nvPr/>
          </p:nvSpPr>
          <p:spPr>
            <a:xfrm>
              <a:off x="4475835" y="3788768"/>
              <a:ext cx="1418141"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Strategy Crisis</a:t>
              </a:r>
              <a:endParaRPr/>
            </a:p>
          </p:txBody>
        </p:sp>
        <p:sp>
          <p:nvSpPr>
            <p:cNvPr id="1195" name="Google Shape;1195;p13"/>
            <p:cNvSpPr txBox="1"/>
            <p:nvPr/>
          </p:nvSpPr>
          <p:spPr>
            <a:xfrm>
              <a:off x="6059241" y="3681046"/>
              <a:ext cx="1184016" cy="52322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Product / Sales Crisis</a:t>
              </a:r>
              <a:endParaRPr/>
            </a:p>
          </p:txBody>
        </p:sp>
        <p:sp>
          <p:nvSpPr>
            <p:cNvPr id="1196" name="Google Shape;1196;p13"/>
            <p:cNvSpPr txBox="1"/>
            <p:nvPr/>
          </p:nvSpPr>
          <p:spPr>
            <a:xfrm>
              <a:off x="7665046" y="3681043"/>
              <a:ext cx="882300" cy="5232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Earnings Crisis</a:t>
              </a:r>
              <a:endParaRPr/>
            </a:p>
          </p:txBody>
        </p:sp>
        <p:sp>
          <p:nvSpPr>
            <p:cNvPr id="1197" name="Google Shape;1197;p13"/>
            <p:cNvSpPr txBox="1"/>
            <p:nvPr/>
          </p:nvSpPr>
          <p:spPr>
            <a:xfrm>
              <a:off x="9119272" y="3681043"/>
              <a:ext cx="968400" cy="5232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Liquidity Crisis</a:t>
              </a:r>
              <a:endParaRPr/>
            </a:p>
          </p:txBody>
        </p:sp>
        <p:sp>
          <p:nvSpPr>
            <p:cNvPr id="1198" name="Google Shape;1198;p13"/>
            <p:cNvSpPr/>
            <p:nvPr/>
          </p:nvSpPr>
          <p:spPr>
            <a:xfrm>
              <a:off x="10256026" y="3683098"/>
              <a:ext cx="1520317" cy="532536"/>
            </a:xfrm>
            <a:prstGeom prst="chevron">
              <a:avLst>
                <a:gd name="adj" fmla="val 21186"/>
              </a:avLst>
            </a:prstGeom>
            <a:solidFill>
              <a:srgbClr val="F27954"/>
            </a:solidFill>
            <a:ln w="127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 b="1">
                <a:solidFill>
                  <a:schemeClr val="dk1"/>
                </a:solidFill>
                <a:latin typeface="Calibri"/>
                <a:ea typeface="Calibri"/>
                <a:cs typeface="Calibri"/>
                <a:sym typeface="Calibri"/>
              </a:endParaRPr>
            </a:p>
          </p:txBody>
        </p:sp>
        <p:sp>
          <p:nvSpPr>
            <p:cNvPr id="1199" name="Google Shape;1199;p13"/>
            <p:cNvSpPr txBox="1"/>
            <p:nvPr/>
          </p:nvSpPr>
          <p:spPr>
            <a:xfrm>
              <a:off x="10480788" y="3788768"/>
              <a:ext cx="968342"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400" b="1">
                  <a:solidFill>
                    <a:schemeClr val="lt1"/>
                  </a:solidFill>
                  <a:latin typeface="Calibri"/>
                  <a:ea typeface="Calibri"/>
                  <a:cs typeface="Calibri"/>
                  <a:sym typeface="Calibri"/>
                </a:rPr>
                <a:t>Insolvency</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14"/>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GB"/>
              <a:t>Company Crises in Tourism SMEs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p15"/>
          <p:cNvSpPr txBox="1">
            <a:spLocks noGrp="1"/>
          </p:cNvSpPr>
          <p:nvPr>
            <p:ph type="body" idx="2"/>
          </p:nvPr>
        </p:nvSpPr>
        <p:spPr>
          <a:xfrm>
            <a:off x="389965" y="1637401"/>
            <a:ext cx="3189996" cy="444936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GB"/>
              <a:t>All regions worldwide saw a sharp decline in the tourism industry's contribution to GDP and employment in 2020 compared to 2019.</a:t>
            </a:r>
            <a:endParaRPr/>
          </a:p>
          <a:p>
            <a:pPr marL="0" lvl="0" indent="0" algn="l" rtl="0">
              <a:lnSpc>
                <a:spcPct val="100000"/>
              </a:lnSpc>
              <a:spcBef>
                <a:spcPts val="600"/>
              </a:spcBef>
              <a:spcAft>
                <a:spcPts val="0"/>
              </a:spcAft>
              <a:buClr>
                <a:srgbClr val="595A59"/>
              </a:buClr>
              <a:buSzPts val="1800"/>
              <a:buNone/>
            </a:pPr>
            <a:r>
              <a:rPr lang="en-GB"/>
              <a:t>The reason for the sharp decline is, among other things, the collapse in international tourist arrivals in 2020, which fell sharply at a global level. </a:t>
            </a:r>
            <a:endParaRPr/>
          </a:p>
          <a:p>
            <a:pPr marL="0" lvl="0" indent="0" algn="l" rtl="0">
              <a:lnSpc>
                <a:spcPct val="100000"/>
              </a:lnSpc>
              <a:spcBef>
                <a:spcPts val="600"/>
              </a:spcBef>
              <a:spcAft>
                <a:spcPts val="0"/>
              </a:spcAft>
              <a:buClr>
                <a:srgbClr val="595A59"/>
              </a:buClr>
              <a:buSzPts val="1800"/>
              <a:buNone/>
            </a:pPr>
            <a:r>
              <a:rPr lang="en-GB"/>
              <a:t>With an average decline in international tourist arrivals of -97 percent worldwide, tourism even largely came to a standstill in April 2020.</a:t>
            </a:r>
            <a:endParaRPr/>
          </a:p>
        </p:txBody>
      </p:sp>
      <p:sp>
        <p:nvSpPr>
          <p:cNvPr id="1211" name="Google Shape;1211;p15"/>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en-GB"/>
              <a:t>The tourism sector is especially vulnerable to crisis. This was made very clear by the Corona pandemic - the industry was hit hard worldwide. </a:t>
            </a:r>
            <a:endParaRPr/>
          </a:p>
        </p:txBody>
      </p:sp>
      <p:sp>
        <p:nvSpPr>
          <p:cNvPr id="1212" name="Google Shape;1212;p15"/>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en-GB" dirty="0"/>
              <a:t>Change in tourism's contribution to GDP and employment by region worldwide 2020 compared to the previous year</a:t>
            </a:r>
            <a:endParaRPr dirty="0"/>
          </a:p>
        </p:txBody>
      </p:sp>
      <p:graphicFrame>
        <p:nvGraphicFramePr>
          <p:cNvPr id="1213" name="Google Shape;1213;p15"/>
          <p:cNvGraphicFramePr/>
          <p:nvPr/>
        </p:nvGraphicFramePr>
        <p:xfrm>
          <a:off x="4011466" y="1636713"/>
          <a:ext cx="8007350" cy="4616450"/>
        </p:xfrm>
        <a:graphic>
          <a:graphicData uri="http://schemas.openxmlformats.org/drawingml/2006/chart">
            <c:chart xmlns:c="http://schemas.openxmlformats.org/drawingml/2006/chart" xmlns:r="http://schemas.openxmlformats.org/officeDocument/2006/relationships" r:id="rId3"/>
          </a:graphicData>
        </a:graphic>
      </p:graphicFrame>
      <p:sp>
        <p:nvSpPr>
          <p:cNvPr id="1214" name="Google Shape;1214;p15"/>
          <p:cNvSpPr txBox="1"/>
          <p:nvPr/>
        </p:nvSpPr>
        <p:spPr>
          <a:xfrm>
            <a:off x="10357089" y="6156918"/>
            <a:ext cx="205975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rgbClr val="595A59"/>
                </a:solidFill>
                <a:latin typeface="Calibri"/>
                <a:ea typeface="Calibri"/>
                <a:cs typeface="Calibri"/>
                <a:sym typeface="Calibri"/>
              </a:rPr>
              <a:t>Source: Statista (2022)</a:t>
            </a:r>
            <a:endParaRPr/>
          </a:p>
        </p:txBody>
      </p:sp>
      <p:sp>
        <p:nvSpPr>
          <p:cNvPr id="1215" name="Google Shape;1215;p15"/>
          <p:cNvSpPr txBox="1"/>
          <p:nvPr/>
        </p:nvSpPr>
        <p:spPr>
          <a:xfrm rot="-5400000">
            <a:off x="2330486" y="3313583"/>
            <a:ext cx="3131127"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900" dirty="0">
                <a:solidFill>
                  <a:srgbClr val="595A59"/>
                </a:solidFill>
                <a:latin typeface="Calibri"/>
                <a:ea typeface="Calibri"/>
                <a:cs typeface="Calibri"/>
                <a:sym typeface="Calibri"/>
              </a:rPr>
              <a:t>Percentage change compared to the previous year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1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GB" dirty="0"/>
              <a:t>In 2020, tourist arrivals worldwide dropped significantly compared to the previous year, by -73% on average worldwide. </a:t>
            </a:r>
            <a:endParaRPr dirty="0"/>
          </a:p>
          <a:p>
            <a:pPr marL="0" lvl="0" indent="0" algn="l" rtl="0">
              <a:lnSpc>
                <a:spcPct val="100000"/>
              </a:lnSpc>
              <a:spcBef>
                <a:spcPts val="600"/>
              </a:spcBef>
              <a:spcAft>
                <a:spcPts val="0"/>
              </a:spcAft>
              <a:buClr>
                <a:srgbClr val="595A59"/>
              </a:buClr>
              <a:buSzPts val="1800"/>
              <a:buNone/>
            </a:pPr>
            <a:r>
              <a:rPr lang="en-GB" dirty="0"/>
              <a:t>In some regions, arrivals even dropped by up to 99%, bringing tourism to a complete standstill at times.</a:t>
            </a:r>
            <a:endParaRPr dirty="0"/>
          </a:p>
        </p:txBody>
      </p:sp>
      <p:sp>
        <p:nvSpPr>
          <p:cNvPr id="1221" name="Google Shape;1221;p1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GB"/>
              <a:t>International tourist arrivals have dropped very sharply due to the Covid-19 pandemic.</a:t>
            </a:r>
            <a:endParaRPr/>
          </a:p>
        </p:txBody>
      </p:sp>
      <p:sp>
        <p:nvSpPr>
          <p:cNvPr id="1222" name="Google Shape;1222;p1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en-GB" dirty="0"/>
              <a:t>Change in international tourist arrivals due to the Corona crisis in 2020 compared to 2019</a:t>
            </a:r>
            <a:endParaRPr dirty="0"/>
          </a:p>
        </p:txBody>
      </p:sp>
      <p:pic>
        <p:nvPicPr>
          <p:cNvPr id="1223" name="Google Shape;1223;p16"/>
          <p:cNvPicPr preferRelativeResize="0"/>
          <p:nvPr/>
        </p:nvPicPr>
        <p:blipFill rotWithShape="1">
          <a:blip r:embed="rId3">
            <a:alphaModFix/>
          </a:blip>
          <a:srcRect/>
          <a:stretch/>
        </p:blipFill>
        <p:spPr>
          <a:xfrm>
            <a:off x="2149491" y="1278429"/>
            <a:ext cx="9610710" cy="5598782"/>
          </a:xfrm>
          <a:prstGeom prst="rect">
            <a:avLst/>
          </a:prstGeom>
          <a:noFill/>
          <a:ln>
            <a:noFill/>
          </a:ln>
        </p:spPr>
      </p:pic>
      <p:sp>
        <p:nvSpPr>
          <p:cNvPr id="1224" name="Google Shape;1224;p16"/>
          <p:cNvSpPr/>
          <p:nvPr/>
        </p:nvSpPr>
        <p:spPr>
          <a:xfrm>
            <a:off x="3635932" y="2569854"/>
            <a:ext cx="1188000" cy="736721"/>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Calibri"/>
                <a:ea typeface="Calibri"/>
                <a:cs typeface="Calibri"/>
                <a:sym typeface="Calibri"/>
              </a:rPr>
              <a:t>America</a:t>
            </a:r>
            <a:r>
              <a:rPr lang="en-GB" sz="1600">
                <a:solidFill>
                  <a:schemeClr val="lt1"/>
                </a:solidFill>
                <a:latin typeface="Calibri"/>
                <a:ea typeface="Calibri"/>
                <a:cs typeface="Calibri"/>
                <a:sym typeface="Calibri"/>
              </a:rPr>
              <a:t>: </a:t>
            </a:r>
            <a:endParaRPr/>
          </a:p>
          <a:p>
            <a:pPr marL="0" marR="0" lvl="0" indent="0" algn="ctr" rtl="0">
              <a:spcBef>
                <a:spcPts val="0"/>
              </a:spcBef>
              <a:spcAft>
                <a:spcPts val="0"/>
              </a:spcAft>
              <a:buNone/>
            </a:pPr>
            <a:r>
              <a:rPr lang="en-GB" sz="1600">
                <a:solidFill>
                  <a:schemeClr val="lt1"/>
                </a:solidFill>
                <a:latin typeface="Calibri"/>
                <a:ea typeface="Calibri"/>
                <a:cs typeface="Calibri"/>
                <a:sym typeface="Calibri"/>
              </a:rPr>
              <a:t>- 68,2%</a:t>
            </a:r>
            <a:endParaRPr/>
          </a:p>
        </p:txBody>
      </p:sp>
      <p:sp>
        <p:nvSpPr>
          <p:cNvPr id="1225" name="Google Shape;1225;p16"/>
          <p:cNvSpPr/>
          <p:nvPr/>
        </p:nvSpPr>
        <p:spPr>
          <a:xfrm>
            <a:off x="6358969" y="2201493"/>
            <a:ext cx="1188000" cy="736721"/>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Calibri"/>
                <a:ea typeface="Calibri"/>
                <a:cs typeface="Calibri"/>
                <a:sym typeface="Calibri"/>
              </a:rPr>
              <a:t>Europe</a:t>
            </a:r>
            <a:r>
              <a:rPr lang="en-GB" sz="1600">
                <a:solidFill>
                  <a:schemeClr val="lt1"/>
                </a:solidFill>
                <a:latin typeface="Calibri"/>
                <a:ea typeface="Calibri"/>
                <a:cs typeface="Calibri"/>
                <a:sym typeface="Calibri"/>
              </a:rPr>
              <a:t>: </a:t>
            </a:r>
            <a:endParaRPr/>
          </a:p>
          <a:p>
            <a:pPr marL="0" marR="0" lvl="0" indent="0" algn="ctr" rtl="0">
              <a:spcBef>
                <a:spcPts val="0"/>
              </a:spcBef>
              <a:spcAft>
                <a:spcPts val="0"/>
              </a:spcAft>
              <a:buNone/>
            </a:pPr>
            <a:r>
              <a:rPr lang="en-GB" sz="1600">
                <a:solidFill>
                  <a:schemeClr val="lt1"/>
                </a:solidFill>
                <a:latin typeface="Calibri"/>
                <a:ea typeface="Calibri"/>
                <a:cs typeface="Calibri"/>
                <a:sym typeface="Calibri"/>
              </a:rPr>
              <a:t>- 68,5%</a:t>
            </a:r>
            <a:endParaRPr/>
          </a:p>
        </p:txBody>
      </p:sp>
      <p:sp>
        <p:nvSpPr>
          <p:cNvPr id="1226" name="Google Shape;1226;p16"/>
          <p:cNvSpPr/>
          <p:nvPr/>
        </p:nvSpPr>
        <p:spPr>
          <a:xfrm>
            <a:off x="9024948" y="2502392"/>
            <a:ext cx="1188000" cy="736721"/>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Calibri"/>
                <a:ea typeface="Calibri"/>
                <a:cs typeface="Calibri"/>
                <a:sym typeface="Calibri"/>
              </a:rPr>
              <a:t>Asia/ Pacific</a:t>
            </a:r>
            <a:r>
              <a:rPr lang="en-GB" sz="1600">
                <a:solidFill>
                  <a:schemeClr val="lt1"/>
                </a:solidFill>
                <a:latin typeface="Calibri"/>
                <a:ea typeface="Calibri"/>
                <a:cs typeface="Calibri"/>
                <a:sym typeface="Calibri"/>
              </a:rPr>
              <a:t>: </a:t>
            </a:r>
            <a:endParaRPr/>
          </a:p>
          <a:p>
            <a:pPr marL="0" marR="0" lvl="0" indent="0" algn="ctr" rtl="0">
              <a:spcBef>
                <a:spcPts val="0"/>
              </a:spcBef>
              <a:spcAft>
                <a:spcPts val="0"/>
              </a:spcAft>
              <a:buNone/>
            </a:pPr>
            <a:r>
              <a:rPr lang="en-GB" sz="1600">
                <a:solidFill>
                  <a:schemeClr val="lt1"/>
                </a:solidFill>
                <a:latin typeface="Calibri"/>
                <a:ea typeface="Calibri"/>
                <a:cs typeface="Calibri"/>
                <a:sym typeface="Calibri"/>
              </a:rPr>
              <a:t>- 84,1%</a:t>
            </a:r>
            <a:endParaRPr/>
          </a:p>
        </p:txBody>
      </p:sp>
      <p:sp>
        <p:nvSpPr>
          <p:cNvPr id="1227" name="Google Shape;1227;p16"/>
          <p:cNvSpPr/>
          <p:nvPr/>
        </p:nvSpPr>
        <p:spPr>
          <a:xfrm>
            <a:off x="6566201" y="4206602"/>
            <a:ext cx="1188000" cy="736721"/>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Calibri"/>
                <a:ea typeface="Calibri"/>
                <a:cs typeface="Calibri"/>
                <a:sym typeface="Calibri"/>
              </a:rPr>
              <a:t>Africa</a:t>
            </a:r>
            <a:r>
              <a:rPr lang="en-GB" sz="1600">
                <a:solidFill>
                  <a:schemeClr val="lt1"/>
                </a:solidFill>
                <a:latin typeface="Calibri"/>
                <a:ea typeface="Calibri"/>
                <a:cs typeface="Calibri"/>
                <a:sym typeface="Calibri"/>
              </a:rPr>
              <a:t>: </a:t>
            </a:r>
            <a:endParaRPr/>
          </a:p>
          <a:p>
            <a:pPr marL="0" marR="0" lvl="0" indent="0" algn="ctr" rtl="0">
              <a:spcBef>
                <a:spcPts val="0"/>
              </a:spcBef>
              <a:spcAft>
                <a:spcPts val="0"/>
              </a:spcAft>
              <a:buNone/>
            </a:pPr>
            <a:r>
              <a:rPr lang="en-GB" sz="1600">
                <a:solidFill>
                  <a:schemeClr val="lt1"/>
                </a:solidFill>
                <a:latin typeface="Calibri"/>
                <a:ea typeface="Calibri"/>
                <a:cs typeface="Calibri"/>
                <a:sym typeface="Calibri"/>
              </a:rPr>
              <a:t>- 74%</a:t>
            </a:r>
            <a:endParaRPr/>
          </a:p>
        </p:txBody>
      </p:sp>
      <p:sp>
        <p:nvSpPr>
          <p:cNvPr id="1228" name="Google Shape;1228;p16"/>
          <p:cNvSpPr/>
          <p:nvPr/>
        </p:nvSpPr>
        <p:spPr>
          <a:xfrm>
            <a:off x="7998596" y="3035724"/>
            <a:ext cx="1188000" cy="736721"/>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400">
                <a:solidFill>
                  <a:schemeClr val="lt1"/>
                </a:solidFill>
                <a:latin typeface="Calibri"/>
                <a:ea typeface="Calibri"/>
                <a:cs typeface="Calibri"/>
                <a:sym typeface="Calibri"/>
              </a:rPr>
              <a:t>Middle East</a:t>
            </a:r>
            <a:r>
              <a:rPr lang="en-GB" sz="1600">
                <a:solidFill>
                  <a:schemeClr val="lt1"/>
                </a:solidFill>
                <a:latin typeface="Calibri"/>
                <a:ea typeface="Calibri"/>
                <a:cs typeface="Calibri"/>
                <a:sym typeface="Calibri"/>
              </a:rPr>
              <a:t>: </a:t>
            </a:r>
            <a:endParaRPr/>
          </a:p>
          <a:p>
            <a:pPr marL="0" marR="0" lvl="0" indent="0" algn="ctr" rtl="0">
              <a:spcBef>
                <a:spcPts val="0"/>
              </a:spcBef>
              <a:spcAft>
                <a:spcPts val="0"/>
              </a:spcAft>
              <a:buNone/>
            </a:pPr>
            <a:r>
              <a:rPr lang="en-GB" sz="1600">
                <a:solidFill>
                  <a:schemeClr val="lt1"/>
                </a:solidFill>
                <a:latin typeface="Calibri"/>
                <a:ea typeface="Calibri"/>
                <a:cs typeface="Calibri"/>
                <a:sym typeface="Calibri"/>
              </a:rPr>
              <a:t>- 74%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17"/>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en-GB" dirty="0"/>
              <a:t>SMEs are statistically more at risk of business crises than large companies. This also applies in relation to their quantitatively larger number.</a:t>
            </a:r>
            <a:endParaRPr dirty="0"/>
          </a:p>
        </p:txBody>
      </p:sp>
      <p:sp>
        <p:nvSpPr>
          <p:cNvPr id="1235" name="Google Shape;1235;p17"/>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ts val="1800"/>
              <a:buNone/>
            </a:pPr>
            <a:r>
              <a:rPr lang="en-GB"/>
              <a:t>Insolvencies by Size Categories </a:t>
            </a:r>
            <a:endParaRPr/>
          </a:p>
          <a:p>
            <a:pPr marL="0" lvl="0" indent="0" algn="l" rtl="0">
              <a:lnSpc>
                <a:spcPct val="90000"/>
              </a:lnSpc>
              <a:spcBef>
                <a:spcPts val="1000"/>
              </a:spcBef>
              <a:spcAft>
                <a:spcPts val="0"/>
              </a:spcAft>
              <a:buClr>
                <a:srgbClr val="79527B"/>
              </a:buClr>
              <a:buSzPts val="1800"/>
              <a:buNone/>
            </a:pPr>
            <a:endParaRPr/>
          </a:p>
        </p:txBody>
      </p:sp>
      <p:sp>
        <p:nvSpPr>
          <p:cNvPr id="1236" name="Google Shape;1236;p17"/>
          <p:cNvSpPr/>
          <p:nvPr/>
        </p:nvSpPr>
        <p:spPr>
          <a:xfrm>
            <a:off x="8173573" y="5913487"/>
            <a:ext cx="1693541" cy="274737"/>
          </a:xfrm>
          <a:prstGeom prst="rect">
            <a:avLst/>
          </a:prstGeom>
          <a:noFill/>
          <a:ln>
            <a:noFill/>
          </a:ln>
        </p:spPr>
        <p:txBody>
          <a:bodyPr spcFirstLastPara="1" wrap="square" lIns="81575" tIns="40775" rIns="81575" bIns="40775" anchor="t" anchorCtr="0">
            <a:spAutoFit/>
          </a:bodyPr>
          <a:lstStyle/>
          <a:p>
            <a:pPr marL="0" marR="0" lvl="0" indent="0" algn="l" rtl="0">
              <a:lnSpc>
                <a:spcPct val="125000"/>
              </a:lnSpc>
              <a:spcBef>
                <a:spcPts val="0"/>
              </a:spcBef>
              <a:spcAft>
                <a:spcPts val="0"/>
              </a:spcAft>
              <a:buNone/>
            </a:pPr>
            <a:r>
              <a:rPr lang="en-GB" sz="1200">
                <a:solidFill>
                  <a:srgbClr val="595A59"/>
                </a:solidFill>
                <a:latin typeface="Calibri"/>
                <a:ea typeface="Calibri"/>
                <a:cs typeface="Calibri"/>
                <a:sym typeface="Calibri"/>
              </a:rPr>
              <a:t>Source: Statista</a:t>
            </a:r>
            <a:endParaRPr/>
          </a:p>
        </p:txBody>
      </p:sp>
      <p:graphicFrame>
        <p:nvGraphicFramePr>
          <p:cNvPr id="1237" name="Google Shape;1237;p17"/>
          <p:cNvGraphicFramePr/>
          <p:nvPr/>
        </p:nvGraphicFramePr>
        <p:xfrm>
          <a:off x="2985796" y="1908109"/>
          <a:ext cx="5396204" cy="3567315"/>
        </p:xfrm>
        <a:graphic>
          <a:graphicData uri="http://schemas.openxmlformats.org/drawingml/2006/chart">
            <c:chart xmlns:c="http://schemas.openxmlformats.org/drawingml/2006/chart" xmlns:r="http://schemas.openxmlformats.org/officeDocument/2006/relationships" r:id="rId3"/>
          </a:graphicData>
        </a:graphic>
      </p:graphicFrame>
      <p:sp>
        <p:nvSpPr>
          <p:cNvPr id="1238" name="Google Shape;1238;p17"/>
          <p:cNvSpPr txBox="1"/>
          <p:nvPr/>
        </p:nvSpPr>
        <p:spPr>
          <a:xfrm rot="-5400000">
            <a:off x="2259955" y="3425473"/>
            <a:ext cx="108235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595A59"/>
                </a:solidFill>
                <a:latin typeface="Calibri"/>
                <a:ea typeface="Calibri"/>
                <a:cs typeface="Calibri"/>
                <a:sym typeface="Calibri"/>
              </a:rPr>
              <a:t>Percent</a:t>
            </a:r>
            <a:endParaRPr sz="1400">
              <a:solidFill>
                <a:srgbClr val="595A59"/>
              </a:solidFill>
              <a:latin typeface="Calibri"/>
              <a:ea typeface="Calibri"/>
              <a:cs typeface="Calibri"/>
              <a:sym typeface="Calibri"/>
            </a:endParaRPr>
          </a:p>
        </p:txBody>
      </p:sp>
      <p:sp>
        <p:nvSpPr>
          <p:cNvPr id="1239" name="Google Shape;1239;p17"/>
          <p:cNvSpPr txBox="1"/>
          <p:nvPr/>
        </p:nvSpPr>
        <p:spPr>
          <a:xfrm>
            <a:off x="4905352" y="5441446"/>
            <a:ext cx="243956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rgbClr val="595A59"/>
                </a:solidFill>
                <a:latin typeface="Calibri"/>
                <a:ea typeface="Calibri"/>
                <a:cs typeface="Calibri"/>
                <a:sym typeface="Calibri"/>
              </a:rPr>
              <a:t>Number of employees</a:t>
            </a:r>
            <a:endParaRPr sz="1400">
              <a:solidFill>
                <a:srgbClr val="595A59"/>
              </a:solidFill>
              <a:latin typeface="Calibri"/>
              <a:ea typeface="Calibri"/>
              <a:cs typeface="Calibri"/>
              <a:sym typeface="Calibri"/>
            </a:endParaRPr>
          </a:p>
          <a:p>
            <a:pPr marL="0" marR="0" lvl="0" indent="0" algn="l" rtl="0">
              <a:spcBef>
                <a:spcPts val="0"/>
              </a:spcBef>
              <a:spcAft>
                <a:spcPts val="0"/>
              </a:spcAft>
              <a:buNone/>
            </a:pPr>
            <a:endParaRPr sz="1400">
              <a:solidFill>
                <a:srgbClr val="595A59"/>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18"/>
          <p:cNvSpPr txBox="1">
            <a:spLocks noGrp="1"/>
          </p:cNvSpPr>
          <p:nvPr>
            <p:ph type="body" idx="2"/>
          </p:nvPr>
        </p:nvSpPr>
        <p:spPr>
          <a:xfrm>
            <a:off x="389965" y="1637401"/>
            <a:ext cx="2840029"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GB"/>
              <a:t>F</a:t>
            </a:r>
            <a:r>
              <a:rPr lang="en-GB" sz="1800"/>
              <a:t>ailure is a topic most of us would rather avoid. But ignoring obvious (and subtle) warning signs of business trouble is a surefire way to end up on the wrong side of business survival statistics.</a:t>
            </a:r>
            <a:endParaRPr/>
          </a:p>
        </p:txBody>
      </p:sp>
      <p:sp>
        <p:nvSpPr>
          <p:cNvPr id="1246" name="Google Shape;1246;p18"/>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GB" dirty="0"/>
              <a:t>There are some structural reasons why especially small companies fail.</a:t>
            </a:r>
            <a:endParaRPr dirty="0"/>
          </a:p>
        </p:txBody>
      </p:sp>
      <p:sp>
        <p:nvSpPr>
          <p:cNvPr id="1247" name="Google Shape;1247;p18"/>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GB" dirty="0"/>
              <a:t>Why small companies fail:</a:t>
            </a:r>
            <a:endParaRPr dirty="0"/>
          </a:p>
          <a:p>
            <a:pPr marL="0" lvl="0" indent="0" algn="l" rtl="0">
              <a:lnSpc>
                <a:spcPct val="90000"/>
              </a:lnSpc>
              <a:spcBef>
                <a:spcPts val="1000"/>
              </a:spcBef>
              <a:spcAft>
                <a:spcPts val="0"/>
              </a:spcAft>
              <a:buClr>
                <a:srgbClr val="79527B"/>
              </a:buClr>
              <a:buSzPct val="100000"/>
              <a:buNone/>
            </a:pPr>
            <a:endParaRPr sz="1800" dirty="0">
              <a:latin typeface="Calibri"/>
              <a:ea typeface="Calibri"/>
              <a:cs typeface="Calibri"/>
              <a:sym typeface="Calibri"/>
            </a:endParaRPr>
          </a:p>
          <a:p>
            <a:pPr marL="0" lvl="0" indent="0" algn="l" rtl="0">
              <a:lnSpc>
                <a:spcPct val="90000"/>
              </a:lnSpc>
              <a:spcBef>
                <a:spcPts val="1000"/>
              </a:spcBef>
              <a:spcAft>
                <a:spcPts val="0"/>
              </a:spcAft>
              <a:buClr>
                <a:srgbClr val="79527B"/>
              </a:buClr>
              <a:buSzPct val="100000"/>
              <a:buNone/>
            </a:pPr>
            <a:endParaRPr dirty="0">
              <a:solidFill>
                <a:srgbClr val="595A59"/>
              </a:solidFill>
            </a:endParaRPr>
          </a:p>
        </p:txBody>
      </p:sp>
      <p:sp>
        <p:nvSpPr>
          <p:cNvPr id="1248" name="Google Shape;1248;p18"/>
          <p:cNvSpPr/>
          <p:nvPr/>
        </p:nvSpPr>
        <p:spPr>
          <a:xfrm rot="1363340">
            <a:off x="7421926" y="2158028"/>
            <a:ext cx="1186490" cy="1205011"/>
          </a:xfrm>
          <a:custGeom>
            <a:avLst/>
            <a:gdLst/>
            <a:ahLst/>
            <a:cxnLst/>
            <a:rect l="l" t="t" r="r" b="b"/>
            <a:pathLst>
              <a:path w="3328700" h="3380659" extrusionOk="0">
                <a:moveTo>
                  <a:pt x="1669783" y="0"/>
                </a:moveTo>
                <a:lnTo>
                  <a:pt x="3328700" y="1185230"/>
                </a:lnTo>
                <a:lnTo>
                  <a:pt x="2416872" y="3378978"/>
                </a:lnTo>
                <a:lnTo>
                  <a:pt x="2297921" y="3336751"/>
                </a:lnTo>
                <a:cubicBezTo>
                  <a:pt x="1896967" y="3215623"/>
                  <a:pt x="1459228" y="3208820"/>
                  <a:pt x="1036334" y="3337495"/>
                </a:cubicBezTo>
                <a:lnTo>
                  <a:pt x="916645" y="3380659"/>
                </a:lnTo>
                <a:lnTo>
                  <a:pt x="0" y="1192992"/>
                </a:lnTo>
                <a:close/>
              </a:path>
            </a:pathLst>
          </a:cu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49" name="Google Shape;1249;p18"/>
          <p:cNvSpPr/>
          <p:nvPr/>
        </p:nvSpPr>
        <p:spPr>
          <a:xfrm rot="1363340">
            <a:off x="8111811" y="2924622"/>
            <a:ext cx="1157963" cy="1159792"/>
          </a:xfrm>
          <a:custGeom>
            <a:avLst/>
            <a:gdLst/>
            <a:ahLst/>
            <a:cxnLst/>
            <a:rect l="l" t="t" r="r" b="b"/>
            <a:pathLst>
              <a:path w="3248668" h="3253798" extrusionOk="0">
                <a:moveTo>
                  <a:pt x="913025" y="0"/>
                </a:moveTo>
                <a:lnTo>
                  <a:pt x="2912846" y="333074"/>
                </a:lnTo>
                <a:lnTo>
                  <a:pt x="3248668" y="2349394"/>
                </a:lnTo>
                <a:lnTo>
                  <a:pt x="1050625" y="3253798"/>
                </a:lnTo>
                <a:lnTo>
                  <a:pt x="988555" y="3124324"/>
                </a:lnTo>
                <a:cubicBezTo>
                  <a:pt x="777490" y="2735932"/>
                  <a:pt x="460796" y="2433663"/>
                  <a:pt x="90104" y="2238668"/>
                </a:cubicBezTo>
                <a:lnTo>
                  <a:pt x="0" y="2196630"/>
                </a:lnTo>
                <a:close/>
              </a:path>
            </a:pathLst>
          </a:custGeom>
          <a:solidFill>
            <a:srgbClr val="A77FA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0" name="Google Shape;1250;p18"/>
          <p:cNvSpPr/>
          <p:nvPr/>
        </p:nvSpPr>
        <p:spPr>
          <a:xfrm rot="1363340">
            <a:off x="6436302" y="2223180"/>
            <a:ext cx="1155359" cy="1157443"/>
          </a:xfrm>
          <a:custGeom>
            <a:avLst/>
            <a:gdLst/>
            <a:ahLst/>
            <a:cxnLst/>
            <a:rect l="l" t="t" r="r" b="b"/>
            <a:pathLst>
              <a:path w="3241362" h="3247207" extrusionOk="0">
                <a:moveTo>
                  <a:pt x="334462" y="330874"/>
                </a:moveTo>
                <a:lnTo>
                  <a:pt x="2321077" y="0"/>
                </a:lnTo>
                <a:lnTo>
                  <a:pt x="3241362" y="2196353"/>
                </a:lnTo>
                <a:lnTo>
                  <a:pt x="3127428" y="2250973"/>
                </a:lnTo>
                <a:cubicBezTo>
                  <a:pt x="2739036" y="2462038"/>
                  <a:pt x="2436766" y="2778733"/>
                  <a:pt x="2241771" y="3149425"/>
                </a:cubicBezTo>
                <a:lnTo>
                  <a:pt x="2196152" y="3247207"/>
                </a:lnTo>
                <a:lnTo>
                  <a:pt x="0" y="2339029"/>
                </a:lnTo>
                <a:close/>
              </a:path>
            </a:pathLst>
          </a:custGeom>
          <a:solidFill>
            <a:srgbClr val="8E8E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1" name="Google Shape;1251;p18"/>
          <p:cNvSpPr/>
          <p:nvPr/>
        </p:nvSpPr>
        <p:spPr>
          <a:xfrm rot="1363340">
            <a:off x="5671811" y="2886497"/>
            <a:ext cx="1204314" cy="1175314"/>
          </a:xfrm>
          <a:custGeom>
            <a:avLst/>
            <a:gdLst/>
            <a:ahLst/>
            <a:cxnLst/>
            <a:rect l="l" t="t" r="r" b="b"/>
            <a:pathLst>
              <a:path w="3378706" h="3297346" extrusionOk="0">
                <a:moveTo>
                  <a:pt x="1180319" y="0"/>
                </a:moveTo>
                <a:lnTo>
                  <a:pt x="3377856" y="908750"/>
                </a:lnTo>
                <a:lnTo>
                  <a:pt x="3338466" y="1019714"/>
                </a:lnTo>
                <a:cubicBezTo>
                  <a:pt x="3217337" y="1420667"/>
                  <a:pt x="3210534" y="1858407"/>
                  <a:pt x="3339209" y="2281301"/>
                </a:cubicBezTo>
                <a:lnTo>
                  <a:pt x="3378706" y="2390819"/>
                </a:lnTo>
                <a:lnTo>
                  <a:pt x="1175502" y="3297346"/>
                </a:lnTo>
                <a:lnTo>
                  <a:pt x="0" y="1652044"/>
                </a:lnTo>
                <a:close/>
              </a:path>
            </a:pathLst>
          </a:custGeom>
          <a:solidFill>
            <a:srgbClr val="595A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2" name="Google Shape;1252;p18"/>
          <p:cNvSpPr/>
          <p:nvPr/>
        </p:nvSpPr>
        <p:spPr>
          <a:xfrm rot="1363340">
            <a:off x="8127699" y="3917782"/>
            <a:ext cx="1205433" cy="1175314"/>
          </a:xfrm>
          <a:custGeom>
            <a:avLst/>
            <a:gdLst/>
            <a:ahLst/>
            <a:cxnLst/>
            <a:rect l="l" t="t" r="r" b="b"/>
            <a:pathLst>
              <a:path w="3381845" h="3297345" extrusionOk="0">
                <a:moveTo>
                  <a:pt x="2837" y="906652"/>
                </a:moveTo>
                <a:lnTo>
                  <a:pt x="2206344" y="0"/>
                </a:lnTo>
                <a:lnTo>
                  <a:pt x="3381845" y="1645300"/>
                </a:lnTo>
                <a:lnTo>
                  <a:pt x="2201526" y="3297345"/>
                </a:lnTo>
                <a:lnTo>
                  <a:pt x="0" y="2386946"/>
                </a:lnTo>
                <a:lnTo>
                  <a:pt x="40902" y="2271725"/>
                </a:lnTo>
                <a:cubicBezTo>
                  <a:pt x="162031" y="1870771"/>
                  <a:pt x="168834" y="1433031"/>
                  <a:pt x="40159" y="1010137"/>
                </a:cubicBezTo>
                <a:close/>
              </a:path>
            </a:pathLst>
          </a:custGeom>
          <a:solidFill>
            <a:srgbClr val="5499A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3" name="Google Shape;1253;p18"/>
          <p:cNvSpPr/>
          <p:nvPr/>
        </p:nvSpPr>
        <p:spPr>
          <a:xfrm rot="1363340">
            <a:off x="5735111" y="3895469"/>
            <a:ext cx="1158553" cy="1159835"/>
          </a:xfrm>
          <a:custGeom>
            <a:avLst/>
            <a:gdLst/>
            <a:ahLst/>
            <a:cxnLst/>
            <a:rect l="l" t="t" r="r" b="b"/>
            <a:pathLst>
              <a:path w="3250323" h="3253919" extrusionOk="0">
                <a:moveTo>
                  <a:pt x="0" y="904525"/>
                </a:moveTo>
                <a:lnTo>
                  <a:pt x="2198339" y="0"/>
                </a:lnTo>
                <a:lnTo>
                  <a:pt x="2257636" y="123689"/>
                </a:lnTo>
                <a:cubicBezTo>
                  <a:pt x="2468702" y="512080"/>
                  <a:pt x="2785396" y="814350"/>
                  <a:pt x="3156088" y="1009346"/>
                </a:cubicBezTo>
                <a:lnTo>
                  <a:pt x="3250323" y="1053310"/>
                </a:lnTo>
                <a:lnTo>
                  <a:pt x="2335643" y="3253919"/>
                </a:lnTo>
                <a:lnTo>
                  <a:pt x="335822" y="2920845"/>
                </a:lnTo>
                <a:close/>
              </a:path>
            </a:pathLst>
          </a:custGeom>
          <a:solidFill>
            <a:srgbClr val="F279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4" name="Google Shape;1254;p18"/>
          <p:cNvSpPr/>
          <p:nvPr/>
        </p:nvSpPr>
        <p:spPr>
          <a:xfrm rot="1363340">
            <a:off x="7412513" y="4598396"/>
            <a:ext cx="1156242" cy="1158089"/>
          </a:xfrm>
          <a:custGeom>
            <a:avLst/>
            <a:gdLst/>
            <a:ahLst/>
            <a:cxnLst/>
            <a:rect l="l" t="t" r="r" b="b"/>
            <a:pathLst>
              <a:path w="3243838" h="3249020" extrusionOk="0">
                <a:moveTo>
                  <a:pt x="1043303" y="0"/>
                </a:moveTo>
                <a:lnTo>
                  <a:pt x="3243838" y="909991"/>
                </a:lnTo>
                <a:lnTo>
                  <a:pt x="2909376" y="2918146"/>
                </a:lnTo>
                <a:lnTo>
                  <a:pt x="922760" y="3249020"/>
                </a:lnTo>
                <a:lnTo>
                  <a:pt x="0" y="1046760"/>
                </a:lnTo>
                <a:lnTo>
                  <a:pt x="113936" y="992139"/>
                </a:lnTo>
                <a:cubicBezTo>
                  <a:pt x="502328" y="781074"/>
                  <a:pt x="804598" y="464379"/>
                  <a:pt x="999593" y="93687"/>
                </a:cubicBezTo>
                <a:close/>
              </a:path>
            </a:pathLst>
          </a:custGeom>
          <a:solidFill>
            <a:srgbClr val="8DC9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5" name="Google Shape;1255;p18"/>
          <p:cNvSpPr/>
          <p:nvPr/>
        </p:nvSpPr>
        <p:spPr>
          <a:xfrm rot="1363340">
            <a:off x="6396889" y="4614748"/>
            <a:ext cx="1186490" cy="1207116"/>
          </a:xfrm>
          <a:custGeom>
            <a:avLst/>
            <a:gdLst/>
            <a:ahLst/>
            <a:cxnLst/>
            <a:rect l="l" t="t" r="r" b="b"/>
            <a:pathLst>
              <a:path w="3328700" h="3386565" extrusionOk="0">
                <a:moveTo>
                  <a:pt x="913648" y="3208"/>
                </a:moveTo>
                <a:lnTo>
                  <a:pt x="1028303" y="43909"/>
                </a:lnTo>
                <a:cubicBezTo>
                  <a:pt x="1429256" y="165037"/>
                  <a:pt x="1866996" y="171841"/>
                  <a:pt x="2289890" y="43165"/>
                </a:cubicBezTo>
                <a:lnTo>
                  <a:pt x="2409580" y="0"/>
                </a:lnTo>
                <a:lnTo>
                  <a:pt x="3328700" y="2193574"/>
                </a:lnTo>
                <a:lnTo>
                  <a:pt x="1658918" y="3386565"/>
                </a:lnTo>
                <a:lnTo>
                  <a:pt x="0" y="2201336"/>
                </a:lnTo>
                <a:close/>
              </a:path>
            </a:pathLst>
          </a:custGeom>
          <a:solidFill>
            <a:srgbClr val="BBDF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67">
              <a:solidFill>
                <a:srgbClr val="595A59"/>
              </a:solidFill>
              <a:latin typeface="Calibri"/>
              <a:ea typeface="Calibri"/>
              <a:cs typeface="Calibri"/>
              <a:sym typeface="Calibri"/>
            </a:endParaRPr>
          </a:p>
        </p:txBody>
      </p:sp>
      <p:sp>
        <p:nvSpPr>
          <p:cNvPr id="1256" name="Google Shape;1256;p18"/>
          <p:cNvSpPr/>
          <p:nvPr/>
        </p:nvSpPr>
        <p:spPr>
          <a:xfrm>
            <a:off x="6725291" y="3211605"/>
            <a:ext cx="1554316" cy="1554316"/>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600" b="1">
                <a:solidFill>
                  <a:srgbClr val="595A59"/>
                </a:solidFill>
                <a:latin typeface="Calibri"/>
                <a:ea typeface="Calibri"/>
                <a:cs typeface="Calibri"/>
                <a:sym typeface="Calibri"/>
              </a:rPr>
              <a:t>Reasons for Failure</a:t>
            </a:r>
            <a:endParaRPr/>
          </a:p>
        </p:txBody>
      </p:sp>
      <p:sp>
        <p:nvSpPr>
          <p:cNvPr id="1257" name="Google Shape;1257;p18"/>
          <p:cNvSpPr txBox="1"/>
          <p:nvPr/>
        </p:nvSpPr>
        <p:spPr>
          <a:xfrm>
            <a:off x="3944619" y="5384864"/>
            <a:ext cx="2547084" cy="307777"/>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n-GB" sz="1400" b="1" dirty="0">
                <a:solidFill>
                  <a:srgbClr val="595A59"/>
                </a:solidFill>
                <a:latin typeface="Calibri"/>
                <a:ea typeface="Calibri"/>
                <a:cs typeface="Calibri"/>
                <a:sym typeface="Calibri"/>
              </a:rPr>
              <a:t>Failure of priorities</a:t>
            </a:r>
            <a:endParaRPr dirty="0"/>
          </a:p>
        </p:txBody>
      </p:sp>
      <p:sp>
        <p:nvSpPr>
          <p:cNvPr id="1258" name="Google Shape;1258;p18"/>
          <p:cNvSpPr txBox="1"/>
          <p:nvPr/>
        </p:nvSpPr>
        <p:spPr>
          <a:xfrm>
            <a:off x="3420088" y="5686249"/>
            <a:ext cx="3054196" cy="707189"/>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en-GB" sz="1400" dirty="0">
                <a:solidFill>
                  <a:srgbClr val="595A59"/>
                </a:solidFill>
                <a:latin typeface="Calibri"/>
                <a:ea typeface="Calibri"/>
                <a:cs typeface="Calibri"/>
                <a:sym typeface="Calibri"/>
              </a:rPr>
              <a:t>If your management team chooses to focus on work that doesn’t create value, that’s like sending cash directly to your competitors, and you have failed</a:t>
            </a:r>
            <a:endParaRPr dirty="0"/>
          </a:p>
        </p:txBody>
      </p:sp>
      <p:sp>
        <p:nvSpPr>
          <p:cNvPr id="1259" name="Google Shape;1259;p18"/>
          <p:cNvSpPr txBox="1"/>
          <p:nvPr/>
        </p:nvSpPr>
        <p:spPr>
          <a:xfrm>
            <a:off x="8479937" y="5434997"/>
            <a:ext cx="1901735" cy="307777"/>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1400" b="1" dirty="0">
                <a:solidFill>
                  <a:srgbClr val="595A59"/>
                </a:solidFill>
                <a:latin typeface="Calibri"/>
                <a:ea typeface="Calibri"/>
                <a:cs typeface="Calibri"/>
                <a:sym typeface="Calibri"/>
              </a:rPr>
              <a:t>Failure to quit</a:t>
            </a:r>
            <a:endParaRPr dirty="0"/>
          </a:p>
        </p:txBody>
      </p:sp>
      <p:sp>
        <p:nvSpPr>
          <p:cNvPr id="1260" name="Google Shape;1260;p18"/>
          <p:cNvSpPr txBox="1"/>
          <p:nvPr/>
        </p:nvSpPr>
        <p:spPr>
          <a:xfrm>
            <a:off x="8540900" y="5716856"/>
            <a:ext cx="3346290" cy="707189"/>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en-GB" sz="1400" dirty="0">
                <a:solidFill>
                  <a:srgbClr val="595A59"/>
                </a:solidFill>
                <a:latin typeface="Calibri"/>
                <a:ea typeface="Calibri"/>
                <a:cs typeface="Calibri"/>
                <a:sym typeface="Calibri"/>
              </a:rPr>
              <a:t>If your organization sticks with a mediocre idea, facility, or team too long  because it lacks the guts to create something better, you have failed</a:t>
            </a:r>
            <a:endParaRPr dirty="0"/>
          </a:p>
        </p:txBody>
      </p:sp>
      <p:sp>
        <p:nvSpPr>
          <p:cNvPr id="1261" name="Google Shape;1261;p18"/>
          <p:cNvSpPr txBox="1"/>
          <p:nvPr/>
        </p:nvSpPr>
        <p:spPr>
          <a:xfrm>
            <a:off x="4428520" y="1626428"/>
            <a:ext cx="1876084" cy="307777"/>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n-GB" sz="1400" b="1" dirty="0">
                <a:solidFill>
                  <a:srgbClr val="595A59"/>
                </a:solidFill>
                <a:latin typeface="Calibri"/>
                <a:ea typeface="Calibri"/>
                <a:cs typeface="Calibri"/>
                <a:sym typeface="Calibri"/>
              </a:rPr>
              <a:t>Design Failure</a:t>
            </a:r>
            <a:endParaRPr dirty="0"/>
          </a:p>
        </p:txBody>
      </p:sp>
      <p:sp>
        <p:nvSpPr>
          <p:cNvPr id="1262" name="Google Shape;1262;p18"/>
          <p:cNvSpPr txBox="1"/>
          <p:nvPr/>
        </p:nvSpPr>
        <p:spPr>
          <a:xfrm>
            <a:off x="3526878" y="1881633"/>
            <a:ext cx="2731539" cy="1047041"/>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en-GB" sz="1400" dirty="0">
                <a:solidFill>
                  <a:srgbClr val="595A59"/>
                </a:solidFill>
                <a:latin typeface="Calibri"/>
                <a:ea typeface="Calibri"/>
                <a:cs typeface="Calibri"/>
                <a:sym typeface="Calibri"/>
              </a:rPr>
              <a:t>If your product or service is poorly designed, then people don’t understand it,  don’t purchase it or may even harm themselves when they use it, and you  have failed</a:t>
            </a:r>
            <a:endParaRPr dirty="0"/>
          </a:p>
        </p:txBody>
      </p:sp>
      <p:sp>
        <p:nvSpPr>
          <p:cNvPr id="1263" name="Google Shape;1263;p18"/>
          <p:cNvSpPr txBox="1"/>
          <p:nvPr/>
        </p:nvSpPr>
        <p:spPr>
          <a:xfrm>
            <a:off x="8535364" y="1821452"/>
            <a:ext cx="2908488" cy="307777"/>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1400" b="1" dirty="0">
                <a:solidFill>
                  <a:srgbClr val="595A59"/>
                </a:solidFill>
                <a:latin typeface="Calibri"/>
                <a:ea typeface="Calibri"/>
                <a:cs typeface="Calibri"/>
                <a:sym typeface="Calibri"/>
              </a:rPr>
              <a:t>Failure of opportunity</a:t>
            </a:r>
            <a:endParaRPr dirty="0"/>
          </a:p>
        </p:txBody>
      </p:sp>
      <p:sp>
        <p:nvSpPr>
          <p:cNvPr id="1264" name="Google Shape;1264;p18"/>
          <p:cNvSpPr txBox="1"/>
          <p:nvPr/>
        </p:nvSpPr>
        <p:spPr>
          <a:xfrm>
            <a:off x="8596325" y="2140255"/>
            <a:ext cx="2780233" cy="540477"/>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en-GB" sz="1400" dirty="0">
                <a:solidFill>
                  <a:srgbClr val="595A59"/>
                </a:solidFill>
                <a:latin typeface="Calibri"/>
                <a:ea typeface="Calibri"/>
                <a:cs typeface="Calibri"/>
                <a:sym typeface="Calibri"/>
              </a:rPr>
              <a:t>If your assets are poorly deployed, ignored, or decaying, it’s as if you are  destroying them, and you have failed</a:t>
            </a:r>
            <a:endParaRPr dirty="0"/>
          </a:p>
        </p:txBody>
      </p:sp>
      <p:sp>
        <p:nvSpPr>
          <p:cNvPr id="1265" name="Google Shape;1265;p18"/>
          <p:cNvSpPr txBox="1"/>
          <p:nvPr/>
        </p:nvSpPr>
        <p:spPr>
          <a:xfrm>
            <a:off x="3619244" y="4183246"/>
            <a:ext cx="1970127" cy="307777"/>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n-GB" sz="1400" b="1" dirty="0">
                <a:solidFill>
                  <a:srgbClr val="595A59"/>
                </a:solidFill>
                <a:latin typeface="Calibri"/>
                <a:ea typeface="Calibri"/>
                <a:cs typeface="Calibri"/>
                <a:sym typeface="Calibri"/>
              </a:rPr>
              <a:t>Failure of respect</a:t>
            </a:r>
            <a:endParaRPr dirty="0"/>
          </a:p>
        </p:txBody>
      </p:sp>
      <p:sp>
        <p:nvSpPr>
          <p:cNvPr id="1266" name="Google Shape;1266;p18"/>
          <p:cNvSpPr txBox="1"/>
          <p:nvPr/>
        </p:nvSpPr>
        <p:spPr>
          <a:xfrm>
            <a:off x="3190931" y="4502049"/>
            <a:ext cx="2398500" cy="843000"/>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en-GB" sz="1400" dirty="0">
                <a:solidFill>
                  <a:srgbClr val="595A59"/>
                </a:solidFill>
                <a:latin typeface="Calibri"/>
                <a:ea typeface="Calibri"/>
                <a:cs typeface="Calibri"/>
                <a:sym typeface="Calibri"/>
              </a:rPr>
              <a:t>If you succeed without treating your people, your customers, and your resources with respect and honesty, you have failed</a:t>
            </a:r>
            <a:endParaRPr dirty="0"/>
          </a:p>
        </p:txBody>
      </p:sp>
      <p:sp>
        <p:nvSpPr>
          <p:cNvPr id="1267" name="Google Shape;1267;p18"/>
          <p:cNvSpPr txBox="1"/>
          <p:nvPr/>
        </p:nvSpPr>
        <p:spPr>
          <a:xfrm>
            <a:off x="9382215" y="4109356"/>
            <a:ext cx="2006220" cy="307777"/>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1400" b="1" dirty="0">
                <a:solidFill>
                  <a:srgbClr val="595A59"/>
                </a:solidFill>
                <a:latin typeface="Calibri"/>
                <a:ea typeface="Calibri"/>
                <a:cs typeface="Calibri"/>
                <a:sym typeface="Calibri"/>
              </a:rPr>
              <a:t>Failure of will</a:t>
            </a:r>
            <a:endParaRPr dirty="0"/>
          </a:p>
        </p:txBody>
      </p:sp>
      <p:sp>
        <p:nvSpPr>
          <p:cNvPr id="1268" name="Google Shape;1268;p18"/>
          <p:cNvSpPr txBox="1"/>
          <p:nvPr/>
        </p:nvSpPr>
        <p:spPr>
          <a:xfrm>
            <a:off x="9434468" y="4410741"/>
            <a:ext cx="2766234" cy="873902"/>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en-GB" sz="1400">
                <a:solidFill>
                  <a:srgbClr val="595A59"/>
                </a:solidFill>
                <a:latin typeface="Calibri"/>
                <a:ea typeface="Calibri"/>
                <a:cs typeface="Calibri"/>
                <a:sym typeface="Calibri"/>
              </a:rPr>
              <a:t>If your organization prematurely abandons important work because of  internal resistance or a temporary delay in market adoption, you have failed</a:t>
            </a:r>
            <a:endParaRPr/>
          </a:p>
        </p:txBody>
      </p:sp>
      <p:sp>
        <p:nvSpPr>
          <p:cNvPr id="1269" name="Google Shape;1269;p18"/>
          <p:cNvSpPr txBox="1"/>
          <p:nvPr/>
        </p:nvSpPr>
        <p:spPr>
          <a:xfrm>
            <a:off x="3854675" y="3054992"/>
            <a:ext cx="1778241" cy="307777"/>
          </a:xfrm>
          <a:prstGeom prst="rect">
            <a:avLst/>
          </a:prstGeom>
          <a:noFill/>
          <a:ln>
            <a:noFill/>
          </a:ln>
        </p:spPr>
        <p:txBody>
          <a:bodyPr spcFirstLastPara="1" wrap="square" lIns="91425" tIns="45700" rIns="91425" bIns="45700" anchor="b" anchorCtr="0">
            <a:spAutoFit/>
          </a:bodyPr>
          <a:lstStyle/>
          <a:p>
            <a:pPr marL="0" marR="0" lvl="0" indent="0" algn="r" rtl="0">
              <a:spcBef>
                <a:spcPts val="0"/>
              </a:spcBef>
              <a:spcAft>
                <a:spcPts val="0"/>
              </a:spcAft>
              <a:buNone/>
            </a:pPr>
            <a:r>
              <a:rPr lang="en-GB" sz="1400" b="1" dirty="0">
                <a:solidFill>
                  <a:srgbClr val="595A59"/>
                </a:solidFill>
                <a:latin typeface="Calibri"/>
                <a:ea typeface="Calibri"/>
                <a:cs typeface="Calibri"/>
                <a:sym typeface="Calibri"/>
              </a:rPr>
              <a:t>Failure to see</a:t>
            </a:r>
            <a:endParaRPr dirty="0"/>
          </a:p>
        </p:txBody>
      </p:sp>
      <p:sp>
        <p:nvSpPr>
          <p:cNvPr id="1270" name="Google Shape;1270;p18"/>
          <p:cNvSpPr txBox="1"/>
          <p:nvPr/>
        </p:nvSpPr>
        <p:spPr>
          <a:xfrm>
            <a:off x="3420088" y="3356378"/>
            <a:ext cx="2212827" cy="642058"/>
          </a:xfrm>
          <a:prstGeom prst="rect">
            <a:avLst/>
          </a:prstGeom>
          <a:noFill/>
          <a:ln>
            <a:noFill/>
          </a:ln>
        </p:spPr>
        <p:txBody>
          <a:bodyPr spcFirstLastPara="1" wrap="square" lIns="34275" tIns="17125" rIns="34275" bIns="17125" anchor="t" anchorCtr="0">
            <a:spAutoFit/>
          </a:bodyPr>
          <a:lstStyle/>
          <a:p>
            <a:pPr marL="0" marR="0" lvl="0" indent="0" algn="r" rtl="0">
              <a:lnSpc>
                <a:spcPct val="93785"/>
              </a:lnSpc>
              <a:spcBef>
                <a:spcPts val="0"/>
              </a:spcBef>
              <a:spcAft>
                <a:spcPts val="0"/>
              </a:spcAft>
              <a:buClr>
                <a:srgbClr val="595A59"/>
              </a:buClr>
              <a:buSzPts val="1400"/>
              <a:buFont typeface="Arial"/>
              <a:buNone/>
            </a:pPr>
            <a:r>
              <a:rPr lang="en-GB" sz="1400" dirty="0">
                <a:solidFill>
                  <a:srgbClr val="595A59"/>
                </a:solidFill>
                <a:latin typeface="Calibri"/>
                <a:ea typeface="Calibri"/>
                <a:cs typeface="Calibri"/>
                <a:sym typeface="Calibri"/>
              </a:rPr>
              <a:t>The most self-referential form of failure is the failure to see when you’re failing</a:t>
            </a:r>
            <a:endParaRPr dirty="0"/>
          </a:p>
        </p:txBody>
      </p:sp>
      <p:sp>
        <p:nvSpPr>
          <p:cNvPr id="1271" name="Google Shape;1271;p18"/>
          <p:cNvSpPr txBox="1"/>
          <p:nvPr/>
        </p:nvSpPr>
        <p:spPr>
          <a:xfrm>
            <a:off x="9321254" y="2885311"/>
            <a:ext cx="2067181" cy="307777"/>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GB" sz="1400" b="1" dirty="0">
                <a:solidFill>
                  <a:srgbClr val="595A59"/>
                </a:solidFill>
                <a:latin typeface="Calibri"/>
                <a:ea typeface="Calibri"/>
                <a:cs typeface="Calibri"/>
                <a:sym typeface="Calibri"/>
              </a:rPr>
              <a:t>Failure of trust</a:t>
            </a:r>
            <a:endParaRPr dirty="0"/>
          </a:p>
        </p:txBody>
      </p:sp>
      <p:sp>
        <p:nvSpPr>
          <p:cNvPr id="1272" name="Google Shape;1272;p18"/>
          <p:cNvSpPr txBox="1"/>
          <p:nvPr/>
        </p:nvSpPr>
        <p:spPr>
          <a:xfrm>
            <a:off x="9390925" y="3221533"/>
            <a:ext cx="2609479" cy="707189"/>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en-GB" sz="1400" dirty="0">
                <a:solidFill>
                  <a:srgbClr val="595A59"/>
                </a:solidFill>
                <a:latin typeface="Calibri"/>
                <a:ea typeface="Calibri"/>
                <a:cs typeface="Calibri"/>
                <a:sym typeface="Calibri"/>
              </a:rPr>
              <a:t>If you waste stakeholders’ goodwill and respect by taking shortcuts in  exchange for short-term profits, you have failed</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19"/>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A59"/>
              </a:buClr>
              <a:buSzPts val="1800"/>
              <a:buNone/>
            </a:pPr>
            <a:endParaRPr/>
          </a:p>
        </p:txBody>
      </p:sp>
      <p:sp>
        <p:nvSpPr>
          <p:cNvPr id="1279" name="Google Shape;1279;p19"/>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en-GB"/>
              <a:t>It is a sad fact that especially young companies are in danger of insolvency. The reasons for this lie both in their lower capital resources and in their inexperience in dealing with crises. </a:t>
            </a:r>
            <a:endParaRPr/>
          </a:p>
          <a:p>
            <a:pPr marL="0" lvl="0" indent="0" algn="l" rtl="0">
              <a:lnSpc>
                <a:spcPct val="90000"/>
              </a:lnSpc>
              <a:spcBef>
                <a:spcPts val="1000"/>
              </a:spcBef>
              <a:spcAft>
                <a:spcPts val="0"/>
              </a:spcAft>
              <a:buClr>
                <a:srgbClr val="79527B"/>
              </a:buClr>
              <a:buSzPts val="2000"/>
              <a:buNone/>
            </a:pPr>
            <a:endParaRPr/>
          </a:p>
        </p:txBody>
      </p:sp>
      <p:sp>
        <p:nvSpPr>
          <p:cNvPr id="1280" name="Google Shape;1280;p19"/>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ts val="1800"/>
              <a:buNone/>
            </a:pPr>
            <a:r>
              <a:rPr lang="en-GB"/>
              <a:t>Insolvencies by Company Age</a:t>
            </a:r>
            <a:endParaRPr/>
          </a:p>
          <a:p>
            <a:pPr marL="0" lvl="0" indent="0" algn="l" rtl="0">
              <a:lnSpc>
                <a:spcPct val="90000"/>
              </a:lnSpc>
              <a:spcBef>
                <a:spcPts val="1000"/>
              </a:spcBef>
              <a:spcAft>
                <a:spcPts val="0"/>
              </a:spcAft>
              <a:buClr>
                <a:srgbClr val="79527B"/>
              </a:buClr>
              <a:buSzPts val="1800"/>
              <a:buNone/>
            </a:pPr>
            <a:endParaRPr/>
          </a:p>
        </p:txBody>
      </p:sp>
      <p:graphicFrame>
        <p:nvGraphicFramePr>
          <p:cNvPr id="1281" name="Google Shape;1281;p19"/>
          <p:cNvGraphicFramePr/>
          <p:nvPr/>
        </p:nvGraphicFramePr>
        <p:xfrm>
          <a:off x="1907780" y="1832408"/>
          <a:ext cx="8149584" cy="4135362"/>
        </p:xfrm>
        <a:graphic>
          <a:graphicData uri="http://schemas.openxmlformats.org/drawingml/2006/chart">
            <c:chart xmlns:c="http://schemas.openxmlformats.org/drawingml/2006/chart" xmlns:r="http://schemas.openxmlformats.org/officeDocument/2006/relationships" r:id="rId3"/>
          </a:graphicData>
        </a:graphic>
      </p:graphicFrame>
      <p:sp>
        <p:nvSpPr>
          <p:cNvPr id="1282" name="Google Shape;1282;p19"/>
          <p:cNvSpPr/>
          <p:nvPr/>
        </p:nvSpPr>
        <p:spPr>
          <a:xfrm>
            <a:off x="9694278" y="5925681"/>
            <a:ext cx="1693541" cy="274737"/>
          </a:xfrm>
          <a:prstGeom prst="rect">
            <a:avLst/>
          </a:prstGeom>
          <a:noFill/>
          <a:ln>
            <a:noFill/>
          </a:ln>
        </p:spPr>
        <p:txBody>
          <a:bodyPr spcFirstLastPara="1" wrap="square" lIns="81575" tIns="40775" rIns="81575" bIns="40775" anchor="t" anchorCtr="0">
            <a:spAutoFit/>
          </a:bodyPr>
          <a:lstStyle/>
          <a:p>
            <a:pPr marL="0" marR="0" lvl="0" indent="0" algn="l" rtl="0">
              <a:lnSpc>
                <a:spcPct val="107142"/>
              </a:lnSpc>
              <a:spcBef>
                <a:spcPts val="0"/>
              </a:spcBef>
              <a:spcAft>
                <a:spcPts val="0"/>
              </a:spcAft>
              <a:buNone/>
            </a:pPr>
            <a:r>
              <a:rPr lang="en-GB" sz="1400">
                <a:solidFill>
                  <a:srgbClr val="595A59"/>
                </a:solidFill>
                <a:latin typeface="Calibri"/>
                <a:ea typeface="Calibri"/>
                <a:cs typeface="Calibri"/>
                <a:sym typeface="Calibri"/>
              </a:rPr>
              <a:t>Source: Creditreform</a:t>
            </a:r>
            <a:endParaRPr sz="1400">
              <a:solidFill>
                <a:srgbClr val="595A59"/>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p2"/>
          <p:cNvSpPr txBox="1">
            <a:spLocks noGrp="1"/>
          </p:cNvSpPr>
          <p:nvPr>
            <p:ph type="body" idx="1"/>
          </p:nvPr>
        </p:nvSpPr>
        <p:spPr>
          <a:xfrm>
            <a:off x="1575582" y="2699133"/>
            <a:ext cx="4180325" cy="374701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GB"/>
              <a:t>In this module we would like to provide the basics about crises in tourism companies  to support Tourism SMEs in dealing with them.</a:t>
            </a:r>
            <a:endParaRPr/>
          </a:p>
        </p:txBody>
      </p:sp>
      <p:sp>
        <p:nvSpPr>
          <p:cNvPr id="874" name="Google Shape;874;p2"/>
          <p:cNvSpPr txBox="1">
            <a:spLocks noGrp="1"/>
          </p:cNvSpPr>
          <p:nvPr>
            <p:ph type="body" idx="2"/>
          </p:nvPr>
        </p:nvSpPr>
        <p:spPr>
          <a:xfrm>
            <a:off x="1548092" y="628636"/>
            <a:ext cx="4250272" cy="60363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400"/>
              <a:buNone/>
            </a:pPr>
            <a:r>
              <a:rPr lang="en-GB" sz="2400" b="1"/>
              <a:t>Given the economic, political and environmental dynamics, it is obvious that the issue of corporate crisis needs to be addressed.</a:t>
            </a:r>
            <a:endParaRPr/>
          </a:p>
        </p:txBody>
      </p:sp>
      <p:sp>
        <p:nvSpPr>
          <p:cNvPr id="875" name="Google Shape;875;p2"/>
          <p:cNvSpPr/>
          <p:nvPr/>
        </p:nvSpPr>
        <p:spPr>
          <a:xfrm>
            <a:off x="6650400" y="1434932"/>
            <a:ext cx="770400" cy="7704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76" name="Google Shape;876;p2"/>
          <p:cNvCxnSpPr/>
          <p:nvPr/>
        </p:nvCxnSpPr>
        <p:spPr>
          <a:xfrm>
            <a:off x="6096000" y="1820133"/>
            <a:ext cx="554400" cy="0"/>
          </a:xfrm>
          <a:prstGeom prst="straightConnector1">
            <a:avLst/>
          </a:prstGeom>
          <a:noFill/>
          <a:ln w="19050" cap="flat" cmpd="sng">
            <a:solidFill>
              <a:srgbClr val="81D1C5"/>
            </a:solidFill>
            <a:prstDash val="solid"/>
            <a:miter lim="800000"/>
            <a:headEnd type="none" w="sm" len="sm"/>
            <a:tailEnd type="none" w="sm" len="sm"/>
          </a:ln>
        </p:spPr>
      </p:cxnSp>
      <p:sp>
        <p:nvSpPr>
          <p:cNvPr id="877" name="Google Shape;877;p2"/>
          <p:cNvSpPr txBox="1"/>
          <p:nvPr/>
        </p:nvSpPr>
        <p:spPr>
          <a:xfrm>
            <a:off x="7757232" y="1435891"/>
            <a:ext cx="397829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a:solidFill>
                  <a:srgbClr val="595A59"/>
                </a:solidFill>
                <a:latin typeface="Calibri"/>
                <a:ea typeface="Calibri"/>
                <a:cs typeface="Calibri"/>
                <a:sym typeface="Calibri"/>
              </a:rPr>
              <a:t>What is a company crisis?</a:t>
            </a:r>
            <a:endParaRPr/>
          </a:p>
          <a:p>
            <a:pPr marL="0" marR="0" lvl="0" indent="0" algn="l" rtl="0">
              <a:spcBef>
                <a:spcPts val="0"/>
              </a:spcBef>
              <a:spcAft>
                <a:spcPts val="0"/>
              </a:spcAft>
              <a:buNone/>
            </a:pPr>
            <a:r>
              <a:rPr lang="en-GB" sz="2200">
                <a:solidFill>
                  <a:srgbClr val="595A59"/>
                </a:solidFill>
                <a:latin typeface="Calibri"/>
                <a:ea typeface="Calibri"/>
                <a:cs typeface="Calibri"/>
                <a:sym typeface="Calibri"/>
              </a:rPr>
              <a:t>Some basic knowledge</a:t>
            </a:r>
            <a:endParaRPr/>
          </a:p>
        </p:txBody>
      </p:sp>
      <p:sp>
        <p:nvSpPr>
          <p:cNvPr id="878" name="Google Shape;878;p2"/>
          <p:cNvSpPr txBox="1"/>
          <p:nvPr/>
        </p:nvSpPr>
        <p:spPr>
          <a:xfrm>
            <a:off x="6852409" y="1558522"/>
            <a:ext cx="3663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lt1"/>
                </a:solidFill>
                <a:latin typeface="Calibri"/>
                <a:ea typeface="Calibri"/>
                <a:cs typeface="Calibri"/>
                <a:sym typeface="Calibri"/>
              </a:rPr>
              <a:t>1</a:t>
            </a:r>
            <a:endParaRPr sz="2800">
              <a:solidFill>
                <a:schemeClr val="lt1"/>
              </a:solidFill>
              <a:latin typeface="Calibri"/>
              <a:ea typeface="Calibri"/>
              <a:cs typeface="Calibri"/>
              <a:sym typeface="Calibri"/>
            </a:endParaRPr>
          </a:p>
        </p:txBody>
      </p:sp>
      <p:sp>
        <p:nvSpPr>
          <p:cNvPr id="879" name="Google Shape;879;p2"/>
          <p:cNvSpPr/>
          <p:nvPr/>
        </p:nvSpPr>
        <p:spPr>
          <a:xfrm>
            <a:off x="6650400" y="2745366"/>
            <a:ext cx="770400" cy="7704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80" name="Google Shape;880;p2"/>
          <p:cNvCxnSpPr/>
          <p:nvPr/>
        </p:nvCxnSpPr>
        <p:spPr>
          <a:xfrm>
            <a:off x="6096000" y="3130567"/>
            <a:ext cx="554400" cy="0"/>
          </a:xfrm>
          <a:prstGeom prst="straightConnector1">
            <a:avLst/>
          </a:prstGeom>
          <a:noFill/>
          <a:ln w="19050" cap="flat" cmpd="sng">
            <a:solidFill>
              <a:srgbClr val="81D1C5"/>
            </a:solidFill>
            <a:prstDash val="solid"/>
            <a:miter lim="800000"/>
            <a:headEnd type="none" w="sm" len="sm"/>
            <a:tailEnd type="none" w="sm" len="sm"/>
          </a:ln>
        </p:spPr>
      </p:cxnSp>
      <p:sp>
        <p:nvSpPr>
          <p:cNvPr id="881" name="Google Shape;881;p2"/>
          <p:cNvSpPr txBox="1"/>
          <p:nvPr/>
        </p:nvSpPr>
        <p:spPr>
          <a:xfrm>
            <a:off x="7757232" y="2915123"/>
            <a:ext cx="397829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a:solidFill>
                  <a:srgbClr val="595A59"/>
                </a:solidFill>
                <a:latin typeface="Calibri"/>
                <a:ea typeface="Calibri"/>
                <a:cs typeface="Calibri"/>
                <a:sym typeface="Calibri"/>
              </a:rPr>
              <a:t>Company Crises in Tourism SMEs</a:t>
            </a:r>
            <a:endParaRPr/>
          </a:p>
        </p:txBody>
      </p:sp>
      <p:sp>
        <p:nvSpPr>
          <p:cNvPr id="882" name="Google Shape;882;p2"/>
          <p:cNvSpPr txBox="1"/>
          <p:nvPr/>
        </p:nvSpPr>
        <p:spPr>
          <a:xfrm>
            <a:off x="6852409" y="2868956"/>
            <a:ext cx="3663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lt1"/>
                </a:solidFill>
                <a:latin typeface="Calibri"/>
                <a:ea typeface="Calibri"/>
                <a:cs typeface="Calibri"/>
                <a:sym typeface="Calibri"/>
              </a:rPr>
              <a:t>2</a:t>
            </a:r>
            <a:endParaRPr sz="2800">
              <a:solidFill>
                <a:schemeClr val="lt1"/>
              </a:solidFill>
              <a:latin typeface="Calibri"/>
              <a:ea typeface="Calibri"/>
              <a:cs typeface="Calibri"/>
              <a:sym typeface="Calibri"/>
            </a:endParaRPr>
          </a:p>
        </p:txBody>
      </p:sp>
      <p:sp>
        <p:nvSpPr>
          <p:cNvPr id="883" name="Google Shape;883;p2"/>
          <p:cNvSpPr/>
          <p:nvPr/>
        </p:nvSpPr>
        <p:spPr>
          <a:xfrm>
            <a:off x="6650400" y="5326881"/>
            <a:ext cx="770400" cy="7704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84" name="Google Shape;884;p2"/>
          <p:cNvCxnSpPr/>
          <p:nvPr/>
        </p:nvCxnSpPr>
        <p:spPr>
          <a:xfrm>
            <a:off x="6096000" y="5712082"/>
            <a:ext cx="554400" cy="0"/>
          </a:xfrm>
          <a:prstGeom prst="straightConnector1">
            <a:avLst/>
          </a:prstGeom>
          <a:noFill/>
          <a:ln w="19050" cap="flat" cmpd="sng">
            <a:solidFill>
              <a:srgbClr val="81D1C5"/>
            </a:solidFill>
            <a:prstDash val="solid"/>
            <a:miter lim="800000"/>
            <a:headEnd type="none" w="sm" len="sm"/>
            <a:tailEnd type="none" w="sm" len="sm"/>
          </a:ln>
        </p:spPr>
      </p:cxnSp>
      <p:sp>
        <p:nvSpPr>
          <p:cNvPr id="885" name="Google Shape;885;p2"/>
          <p:cNvSpPr txBox="1"/>
          <p:nvPr/>
        </p:nvSpPr>
        <p:spPr>
          <a:xfrm>
            <a:off x="7757232" y="5496638"/>
            <a:ext cx="397829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a:solidFill>
                  <a:srgbClr val="595A59"/>
                </a:solidFill>
                <a:latin typeface="Calibri"/>
                <a:ea typeface="Calibri"/>
                <a:cs typeface="Calibri"/>
                <a:sym typeface="Calibri"/>
              </a:rPr>
              <a:t>Outlook on the topics covered in this course</a:t>
            </a:r>
            <a:endParaRPr sz="2200">
              <a:solidFill>
                <a:srgbClr val="595A59"/>
              </a:solidFill>
              <a:latin typeface="Calibri"/>
              <a:ea typeface="Calibri"/>
              <a:cs typeface="Calibri"/>
              <a:sym typeface="Calibri"/>
            </a:endParaRPr>
          </a:p>
        </p:txBody>
      </p:sp>
      <p:sp>
        <p:nvSpPr>
          <p:cNvPr id="886" name="Google Shape;886;p2"/>
          <p:cNvSpPr txBox="1"/>
          <p:nvPr/>
        </p:nvSpPr>
        <p:spPr>
          <a:xfrm>
            <a:off x="6852409" y="5450471"/>
            <a:ext cx="3663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lt1"/>
                </a:solidFill>
                <a:latin typeface="Calibri"/>
                <a:ea typeface="Calibri"/>
                <a:cs typeface="Calibri"/>
                <a:sym typeface="Calibri"/>
              </a:rPr>
              <a:t>4</a:t>
            </a:r>
            <a:endParaRPr sz="2800">
              <a:solidFill>
                <a:schemeClr val="lt1"/>
              </a:solidFill>
              <a:latin typeface="Calibri"/>
              <a:ea typeface="Calibri"/>
              <a:cs typeface="Calibri"/>
              <a:sym typeface="Calibri"/>
            </a:endParaRPr>
          </a:p>
        </p:txBody>
      </p:sp>
      <p:sp>
        <p:nvSpPr>
          <p:cNvPr id="887" name="Google Shape;887;p2"/>
          <p:cNvSpPr/>
          <p:nvPr/>
        </p:nvSpPr>
        <p:spPr>
          <a:xfrm>
            <a:off x="6655444" y="4096798"/>
            <a:ext cx="770400" cy="7704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88" name="Google Shape;888;p2"/>
          <p:cNvCxnSpPr/>
          <p:nvPr/>
        </p:nvCxnSpPr>
        <p:spPr>
          <a:xfrm>
            <a:off x="6101044" y="4481999"/>
            <a:ext cx="554400" cy="0"/>
          </a:xfrm>
          <a:prstGeom prst="straightConnector1">
            <a:avLst/>
          </a:prstGeom>
          <a:noFill/>
          <a:ln w="19050" cap="flat" cmpd="sng">
            <a:solidFill>
              <a:srgbClr val="81D1C5"/>
            </a:solidFill>
            <a:prstDash val="solid"/>
            <a:miter lim="800000"/>
            <a:headEnd type="none" w="sm" len="sm"/>
            <a:tailEnd type="none" w="sm" len="sm"/>
          </a:ln>
        </p:spPr>
      </p:cxnSp>
      <p:sp>
        <p:nvSpPr>
          <p:cNvPr id="889" name="Google Shape;889;p2"/>
          <p:cNvSpPr txBox="1"/>
          <p:nvPr/>
        </p:nvSpPr>
        <p:spPr>
          <a:xfrm>
            <a:off x="7762276" y="4142300"/>
            <a:ext cx="397829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200">
                <a:solidFill>
                  <a:srgbClr val="595A59"/>
                </a:solidFill>
                <a:latin typeface="Calibri"/>
                <a:ea typeface="Calibri"/>
                <a:cs typeface="Calibri"/>
                <a:sym typeface="Calibri"/>
              </a:rPr>
              <a:t>Tools that help to analyse your starting position</a:t>
            </a:r>
            <a:endParaRPr sz="2200">
              <a:solidFill>
                <a:srgbClr val="595A59"/>
              </a:solidFill>
              <a:latin typeface="Calibri"/>
              <a:ea typeface="Calibri"/>
              <a:cs typeface="Calibri"/>
              <a:sym typeface="Calibri"/>
            </a:endParaRPr>
          </a:p>
        </p:txBody>
      </p:sp>
      <p:sp>
        <p:nvSpPr>
          <p:cNvPr id="890" name="Google Shape;890;p2"/>
          <p:cNvSpPr txBox="1"/>
          <p:nvPr/>
        </p:nvSpPr>
        <p:spPr>
          <a:xfrm>
            <a:off x="6852408" y="4220388"/>
            <a:ext cx="366381"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lt1"/>
                </a:solidFill>
                <a:latin typeface="Calibri"/>
                <a:ea typeface="Calibri"/>
                <a:cs typeface="Calibri"/>
                <a:sym typeface="Calibri"/>
              </a:rPr>
              <a:t>3</a:t>
            </a:r>
            <a:endParaRPr sz="2800">
              <a:solidFill>
                <a:schemeClr val="lt1"/>
              </a:solidFill>
              <a:latin typeface="Calibri"/>
              <a:ea typeface="Calibri"/>
              <a:cs typeface="Calibri"/>
              <a:sym typeface="Calibri"/>
            </a:endParaRPr>
          </a:p>
        </p:txBody>
      </p:sp>
      <p:sp>
        <p:nvSpPr>
          <p:cNvPr id="891" name="Google Shape;891;p2"/>
          <p:cNvSpPr txBox="1"/>
          <p:nvPr/>
        </p:nvSpPr>
        <p:spPr>
          <a:xfrm>
            <a:off x="1464389" y="5786144"/>
            <a:ext cx="465512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lt1"/>
                </a:solidFill>
                <a:latin typeface="Calibri"/>
                <a:ea typeface="Calibri"/>
                <a:cs typeface="Calibri"/>
                <a:sym typeface="Calibri"/>
              </a:rPr>
              <a:t>This presentation is licensed under CC BY 4.0. </a:t>
            </a:r>
            <a:endParaRPr/>
          </a:p>
          <a:p>
            <a:pPr marL="0" marR="0" lvl="0" indent="0" algn="l" rtl="0">
              <a:spcBef>
                <a:spcPts val="0"/>
              </a:spcBef>
              <a:spcAft>
                <a:spcPts val="0"/>
              </a:spcAft>
              <a:buNone/>
            </a:pPr>
            <a:r>
              <a:rPr lang="en-GB" sz="1400">
                <a:solidFill>
                  <a:schemeClr val="lt1"/>
                </a:solidFill>
                <a:latin typeface="Calibri"/>
                <a:ea typeface="Calibri"/>
                <a:cs typeface="Calibri"/>
                <a:sym typeface="Calibri"/>
              </a:rPr>
              <a:t>To view a copy of this licence, please visit </a:t>
            </a:r>
            <a:r>
              <a:rPr lang="en-GB" sz="14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https://creativecommons.org/licenses/by-sa/4.0/deed.en</a:t>
            </a:r>
            <a:r>
              <a:rPr lang="en-GB" sz="14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Google Shape;1287;p20"/>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1288" name="Google Shape;1288;p20"/>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GB"/>
              <a:t>Even if tourism SMEs are not able to prevent or control all types of crises, they can limit their vulnerability to crises in order to ensure business continuity and profitability. To make this possible, they must deal with the key roots.</a:t>
            </a:r>
            <a:endParaRPr/>
          </a:p>
        </p:txBody>
      </p:sp>
      <p:sp>
        <p:nvSpPr>
          <p:cNvPr id="1289" name="Google Shape;1289;p20"/>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en-GB"/>
              <a:t>It is essential to understand the causes of vulnerability of the tourism industry in order to minimize them and sustain the business.</a:t>
            </a:r>
            <a:endParaRPr/>
          </a:p>
        </p:txBody>
      </p:sp>
      <p:sp>
        <p:nvSpPr>
          <p:cNvPr id="1290" name="Google Shape;1290;p20"/>
          <p:cNvSpPr/>
          <p:nvPr/>
        </p:nvSpPr>
        <p:spPr>
          <a:xfrm>
            <a:off x="3752490" y="2672554"/>
            <a:ext cx="2439761" cy="3022853"/>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182563" marR="0" lvl="0" indent="-182563" algn="l" rtl="0">
              <a:spcBef>
                <a:spcPts val="0"/>
              </a:spcBef>
              <a:spcAft>
                <a:spcPts val="0"/>
              </a:spcAft>
              <a:buClr>
                <a:srgbClr val="79527B"/>
              </a:buClr>
              <a:buSzPts val="1400"/>
              <a:buFont typeface="Arial"/>
              <a:buChar char="•"/>
            </a:pPr>
            <a:r>
              <a:rPr lang="en-GB" sz="1400" dirty="0">
                <a:solidFill>
                  <a:srgbClr val="79527B"/>
                </a:solidFill>
                <a:latin typeface="Calibri"/>
                <a:ea typeface="Calibri"/>
                <a:cs typeface="Calibri"/>
                <a:sym typeface="Calibri"/>
              </a:rPr>
              <a:t>reputation of a destination influences the buying behaviour of tourists</a:t>
            </a:r>
            <a:endParaRPr dirty="0"/>
          </a:p>
          <a:p>
            <a:pPr marL="182563" marR="0" lvl="0" indent="-182563" algn="l" rtl="0">
              <a:spcBef>
                <a:spcPts val="600"/>
              </a:spcBef>
              <a:spcAft>
                <a:spcPts val="0"/>
              </a:spcAft>
              <a:buClr>
                <a:srgbClr val="79527B"/>
              </a:buClr>
              <a:buSzPts val="1400"/>
              <a:buFont typeface="Arial"/>
              <a:buChar char="•"/>
            </a:pPr>
            <a:r>
              <a:rPr lang="en-GB" sz="1400" dirty="0">
                <a:solidFill>
                  <a:srgbClr val="79527B"/>
                </a:solidFill>
                <a:latin typeface="Calibri"/>
                <a:ea typeface="Calibri"/>
                <a:cs typeface="Calibri"/>
                <a:sym typeface="Calibri"/>
              </a:rPr>
              <a:t>the higher the perception of risk regarding a destination, the lower the demand for tourism in that destination</a:t>
            </a:r>
            <a:endParaRPr dirty="0"/>
          </a:p>
          <a:p>
            <a:pPr marL="0" marR="0" lvl="0" indent="0" algn="l" rtl="0">
              <a:spcBef>
                <a:spcPts val="0"/>
              </a:spcBef>
              <a:spcAft>
                <a:spcPts val="0"/>
              </a:spcAft>
              <a:buNone/>
            </a:pPr>
            <a:endParaRPr sz="1400" dirty="0">
              <a:solidFill>
                <a:srgbClr val="79527B"/>
              </a:solidFill>
              <a:latin typeface="Calibri"/>
              <a:ea typeface="Calibri"/>
              <a:cs typeface="Calibri"/>
              <a:sym typeface="Calibri"/>
            </a:endParaRPr>
          </a:p>
        </p:txBody>
      </p:sp>
      <p:sp>
        <p:nvSpPr>
          <p:cNvPr id="1291" name="Google Shape;1291;p20"/>
          <p:cNvSpPr txBox="1"/>
          <p:nvPr/>
        </p:nvSpPr>
        <p:spPr>
          <a:xfrm>
            <a:off x="3740391" y="2003161"/>
            <a:ext cx="2439761" cy="561884"/>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rmAutofit/>
          </a:bodyPr>
          <a:lstStyle/>
          <a:p>
            <a:pPr marL="228600" marR="0" lvl="0" indent="-228600" algn="ctr" rtl="0">
              <a:lnSpc>
                <a:spcPct val="90000"/>
              </a:lnSpc>
              <a:spcBef>
                <a:spcPts val="0"/>
              </a:spcBef>
              <a:spcAft>
                <a:spcPts val="0"/>
              </a:spcAft>
              <a:buClr>
                <a:schemeClr val="lt1"/>
              </a:buClr>
              <a:buSzPts val="1400"/>
              <a:buFont typeface="Arial"/>
              <a:buNone/>
            </a:pPr>
            <a:r>
              <a:rPr lang="en-GB" sz="1400" b="0" i="0">
                <a:solidFill>
                  <a:schemeClr val="lt1"/>
                </a:solidFill>
                <a:latin typeface="Calibri"/>
                <a:ea typeface="Calibri"/>
                <a:cs typeface="Calibri"/>
                <a:sym typeface="Calibri"/>
              </a:rPr>
              <a:t>Perceived Risk in Tourism</a:t>
            </a:r>
            <a:endParaRPr/>
          </a:p>
        </p:txBody>
      </p:sp>
      <p:sp>
        <p:nvSpPr>
          <p:cNvPr id="1292" name="Google Shape;1292;p20"/>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ct val="100000"/>
              <a:buNone/>
            </a:pPr>
            <a:r>
              <a:rPr lang="en-GB"/>
              <a:t>Root causes of crisis vulnerability in tourism SME</a:t>
            </a:r>
            <a:endParaRPr/>
          </a:p>
          <a:p>
            <a:pPr marL="0" lvl="0" indent="0" algn="l" rtl="0">
              <a:lnSpc>
                <a:spcPct val="90000"/>
              </a:lnSpc>
              <a:spcBef>
                <a:spcPts val="1000"/>
              </a:spcBef>
              <a:spcAft>
                <a:spcPts val="0"/>
              </a:spcAft>
              <a:buClr>
                <a:srgbClr val="79527B"/>
              </a:buClr>
              <a:buSzPct val="100000"/>
              <a:buNone/>
            </a:pPr>
            <a:endParaRPr/>
          </a:p>
        </p:txBody>
      </p:sp>
      <p:sp>
        <p:nvSpPr>
          <p:cNvPr id="1293" name="Google Shape;1293;p20"/>
          <p:cNvSpPr txBox="1"/>
          <p:nvPr/>
        </p:nvSpPr>
        <p:spPr>
          <a:xfrm>
            <a:off x="6530414" y="2003161"/>
            <a:ext cx="2439761" cy="561884"/>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rmAutofit/>
          </a:bodyPr>
          <a:lstStyle/>
          <a:p>
            <a:pPr marL="228600" marR="0" lvl="0" indent="-228600" algn="ctr" rtl="0">
              <a:lnSpc>
                <a:spcPct val="90000"/>
              </a:lnSpc>
              <a:spcBef>
                <a:spcPts val="0"/>
              </a:spcBef>
              <a:spcAft>
                <a:spcPts val="0"/>
              </a:spcAft>
              <a:buClr>
                <a:schemeClr val="lt1"/>
              </a:buClr>
              <a:buSzPts val="1400"/>
              <a:buFont typeface="Arial"/>
              <a:buNone/>
            </a:pPr>
            <a:r>
              <a:rPr lang="en-GB" sz="1400" b="0" i="0" u="none" strike="noStrike">
                <a:solidFill>
                  <a:schemeClr val="lt1"/>
                </a:solidFill>
                <a:latin typeface="Calibri"/>
                <a:ea typeface="Calibri"/>
                <a:cs typeface="Calibri"/>
                <a:sym typeface="Calibri"/>
              </a:rPr>
              <a:t>Characteristics of Tourism</a:t>
            </a:r>
            <a:endParaRPr sz="1400" b="0" i="0">
              <a:solidFill>
                <a:schemeClr val="lt1"/>
              </a:solidFill>
              <a:latin typeface="Calibri"/>
              <a:ea typeface="Calibri"/>
              <a:cs typeface="Calibri"/>
              <a:sym typeface="Calibri"/>
            </a:endParaRPr>
          </a:p>
        </p:txBody>
      </p:sp>
      <p:sp>
        <p:nvSpPr>
          <p:cNvPr id="1294" name="Google Shape;1294;p20"/>
          <p:cNvSpPr txBox="1"/>
          <p:nvPr/>
        </p:nvSpPr>
        <p:spPr>
          <a:xfrm>
            <a:off x="9320438" y="2003161"/>
            <a:ext cx="2439761" cy="561884"/>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228600" marR="0" lvl="0" indent="-228600" algn="l" rtl="0">
              <a:lnSpc>
                <a:spcPct val="90000"/>
              </a:lnSpc>
              <a:spcBef>
                <a:spcPts val="0"/>
              </a:spcBef>
              <a:spcAft>
                <a:spcPts val="0"/>
              </a:spcAft>
              <a:buClr>
                <a:schemeClr val="lt1"/>
              </a:buClr>
              <a:buSzPts val="1400"/>
              <a:buFont typeface="Arial"/>
              <a:buNone/>
            </a:pPr>
            <a:r>
              <a:rPr lang="en-GB" sz="1400" b="0" i="0" u="none" strike="noStrike">
                <a:solidFill>
                  <a:schemeClr val="lt1"/>
                </a:solidFill>
                <a:latin typeface="Calibri"/>
                <a:ea typeface="Calibri"/>
                <a:cs typeface="Calibri"/>
                <a:sym typeface="Calibri"/>
              </a:rPr>
              <a:t>The Complexity of Crisis</a:t>
            </a:r>
            <a:endParaRPr/>
          </a:p>
          <a:p>
            <a:pPr marL="228600" marR="0" lvl="0" indent="-228600" algn="l" rtl="0">
              <a:lnSpc>
                <a:spcPct val="90000"/>
              </a:lnSpc>
              <a:spcBef>
                <a:spcPts val="0"/>
              </a:spcBef>
              <a:spcAft>
                <a:spcPts val="0"/>
              </a:spcAft>
              <a:buClr>
                <a:schemeClr val="lt1"/>
              </a:buClr>
              <a:buSzPts val="1400"/>
              <a:buFont typeface="Arial"/>
              <a:buNone/>
            </a:pPr>
            <a:r>
              <a:rPr lang="en-GB" sz="1400" b="0" i="0" u="none" strike="noStrike">
                <a:solidFill>
                  <a:schemeClr val="lt1"/>
                </a:solidFill>
                <a:latin typeface="Calibri"/>
                <a:ea typeface="Calibri"/>
                <a:cs typeface="Calibri"/>
                <a:sym typeface="Calibri"/>
              </a:rPr>
              <a:t>Management in Tourism</a:t>
            </a:r>
            <a:endParaRPr sz="1400" b="0" i="0">
              <a:solidFill>
                <a:schemeClr val="lt1"/>
              </a:solidFill>
              <a:latin typeface="Calibri"/>
              <a:ea typeface="Calibri"/>
              <a:cs typeface="Calibri"/>
              <a:sym typeface="Calibri"/>
            </a:endParaRPr>
          </a:p>
        </p:txBody>
      </p:sp>
      <p:sp>
        <p:nvSpPr>
          <p:cNvPr id="1295" name="Google Shape;1295;p20"/>
          <p:cNvSpPr/>
          <p:nvPr/>
        </p:nvSpPr>
        <p:spPr>
          <a:xfrm>
            <a:off x="6530414" y="2672554"/>
            <a:ext cx="2439761" cy="2985331"/>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182563" marR="0" lvl="0" indent="-182563" algn="l" rtl="0">
              <a:spcBef>
                <a:spcPts val="0"/>
              </a:spcBef>
              <a:spcAft>
                <a:spcPts val="0"/>
              </a:spcAft>
              <a:buClr>
                <a:srgbClr val="79527B"/>
              </a:buClr>
              <a:buSzPts val="1400"/>
              <a:buFont typeface="Arial"/>
              <a:buChar char="•"/>
            </a:pPr>
            <a:r>
              <a:rPr lang="en-GB" sz="1400" dirty="0">
                <a:solidFill>
                  <a:srgbClr val="79527B"/>
                </a:solidFill>
                <a:latin typeface="Calibri"/>
                <a:ea typeface="Calibri"/>
                <a:cs typeface="Calibri"/>
                <a:sym typeface="Calibri"/>
              </a:rPr>
              <a:t>products are characterized by intangibility, inseparability, and perishability</a:t>
            </a:r>
            <a:endParaRPr sz="1400" dirty="0">
              <a:solidFill>
                <a:srgbClr val="79527B"/>
              </a:solidFill>
              <a:latin typeface="Calibri"/>
              <a:ea typeface="Calibri"/>
              <a:cs typeface="Calibri"/>
              <a:sym typeface="Calibri"/>
            </a:endParaRPr>
          </a:p>
          <a:p>
            <a:pPr marL="182563" marR="0" lvl="0" indent="-182563" algn="l" rtl="0">
              <a:spcBef>
                <a:spcPts val="600"/>
              </a:spcBef>
              <a:spcAft>
                <a:spcPts val="0"/>
              </a:spcAft>
              <a:buClr>
                <a:srgbClr val="79527B"/>
              </a:buClr>
              <a:buSzPts val="1400"/>
              <a:buFont typeface="Arial"/>
              <a:buChar char="•"/>
            </a:pPr>
            <a:r>
              <a:rPr lang="en-GB" sz="1400" dirty="0">
                <a:solidFill>
                  <a:srgbClr val="79527B"/>
                </a:solidFill>
                <a:latin typeface="Calibri"/>
                <a:ea typeface="Calibri"/>
                <a:cs typeface="Calibri"/>
                <a:sym typeface="Calibri"/>
              </a:rPr>
              <a:t>labour-intensive processes</a:t>
            </a:r>
            <a:endParaRPr dirty="0"/>
          </a:p>
          <a:p>
            <a:pPr marL="182563" marR="0" lvl="0" indent="-182563" algn="l" rtl="0">
              <a:spcBef>
                <a:spcPts val="600"/>
              </a:spcBef>
              <a:spcAft>
                <a:spcPts val="0"/>
              </a:spcAft>
              <a:buClr>
                <a:srgbClr val="79527B"/>
              </a:buClr>
              <a:buSzPts val="1400"/>
              <a:buFont typeface="Arial"/>
              <a:buChar char="•"/>
            </a:pPr>
            <a:r>
              <a:rPr lang="en-GB" sz="1400" dirty="0">
                <a:solidFill>
                  <a:srgbClr val="79527B"/>
                </a:solidFill>
                <a:latin typeface="Calibri"/>
                <a:ea typeface="Calibri"/>
                <a:cs typeface="Calibri"/>
                <a:sym typeface="Calibri"/>
              </a:rPr>
              <a:t>high level of engagement with customers</a:t>
            </a:r>
            <a:endParaRPr dirty="0"/>
          </a:p>
          <a:p>
            <a:pPr marL="182563" marR="0" lvl="0" indent="-182563" algn="l" rtl="0">
              <a:spcBef>
                <a:spcPts val="600"/>
              </a:spcBef>
              <a:spcAft>
                <a:spcPts val="0"/>
              </a:spcAft>
              <a:buClr>
                <a:srgbClr val="79527B"/>
              </a:buClr>
              <a:buSzPts val="1400"/>
              <a:buFont typeface="Arial"/>
              <a:buChar char="•"/>
            </a:pPr>
            <a:r>
              <a:rPr lang="en-GB" sz="1400" dirty="0">
                <a:solidFill>
                  <a:srgbClr val="79527B"/>
                </a:solidFill>
                <a:latin typeface="Calibri"/>
                <a:ea typeface="Calibri"/>
                <a:cs typeface="Calibri"/>
                <a:sym typeface="Calibri"/>
              </a:rPr>
              <a:t>cultural meaning dimension of personal service</a:t>
            </a:r>
            <a:endParaRPr dirty="0"/>
          </a:p>
          <a:p>
            <a:pPr marL="182563" marR="0" lvl="0" indent="-182563" algn="l" rtl="0">
              <a:spcBef>
                <a:spcPts val="600"/>
              </a:spcBef>
              <a:spcAft>
                <a:spcPts val="0"/>
              </a:spcAft>
              <a:buClr>
                <a:srgbClr val="79527B"/>
              </a:buClr>
              <a:buSzPts val="1400"/>
              <a:buFont typeface="Arial"/>
              <a:buChar char="•"/>
            </a:pPr>
            <a:r>
              <a:rPr lang="en-GB" sz="1400" dirty="0">
                <a:solidFill>
                  <a:srgbClr val="79527B"/>
                </a:solidFill>
                <a:latin typeface="Calibri"/>
                <a:ea typeface="Calibri"/>
                <a:cs typeface="Calibri"/>
                <a:sym typeface="Calibri"/>
              </a:rPr>
              <a:t>tourist service is tied to a specific location</a:t>
            </a:r>
            <a:endParaRPr sz="1400" dirty="0">
              <a:solidFill>
                <a:srgbClr val="79527B"/>
              </a:solidFill>
              <a:latin typeface="Calibri"/>
              <a:ea typeface="Calibri"/>
              <a:cs typeface="Calibri"/>
              <a:sym typeface="Calibri"/>
            </a:endParaRPr>
          </a:p>
        </p:txBody>
      </p:sp>
      <p:sp>
        <p:nvSpPr>
          <p:cNvPr id="1296" name="Google Shape;1296;p20"/>
          <p:cNvSpPr/>
          <p:nvPr/>
        </p:nvSpPr>
        <p:spPr>
          <a:xfrm>
            <a:off x="9332537" y="2672554"/>
            <a:ext cx="2439761" cy="2980200"/>
          </a:xfrm>
          <a:prstGeom prst="rect">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t" anchorCtr="0">
            <a:noAutofit/>
          </a:bodyPr>
          <a:lstStyle/>
          <a:p>
            <a:pPr marL="182563" marR="0" lvl="0" indent="-182563" algn="l" rtl="0">
              <a:spcBef>
                <a:spcPts val="0"/>
              </a:spcBef>
              <a:spcAft>
                <a:spcPts val="0"/>
              </a:spcAft>
              <a:buClr>
                <a:srgbClr val="79527B"/>
              </a:buClr>
              <a:buSzPts val="1400"/>
              <a:buFont typeface="Arial"/>
              <a:buChar char="•"/>
            </a:pPr>
            <a:r>
              <a:rPr lang="en-GB" sz="1400" dirty="0">
                <a:solidFill>
                  <a:srgbClr val="79527B"/>
                </a:solidFill>
                <a:latin typeface="Calibri"/>
                <a:ea typeface="Calibri"/>
                <a:cs typeface="Calibri"/>
                <a:sym typeface="Calibri"/>
              </a:rPr>
              <a:t>globalization of the tourism industry - dependency and interconnectedness increases (small crisis here has impact on travel behaviour there)</a:t>
            </a:r>
            <a:endParaRPr dirty="0"/>
          </a:p>
          <a:p>
            <a:pPr marL="182563" marR="0" lvl="0" indent="-182563" algn="l" rtl="0">
              <a:spcBef>
                <a:spcPts val="600"/>
              </a:spcBef>
              <a:spcAft>
                <a:spcPts val="0"/>
              </a:spcAft>
              <a:buClr>
                <a:srgbClr val="79527B"/>
              </a:buClr>
              <a:buSzPts val="1400"/>
              <a:buFont typeface="Arial"/>
              <a:buChar char="•"/>
            </a:pPr>
            <a:r>
              <a:rPr lang="en-GB" dirty="0">
                <a:solidFill>
                  <a:srgbClr val="79527B"/>
                </a:solidFill>
                <a:latin typeface="Calibri"/>
                <a:ea typeface="Calibri"/>
                <a:cs typeface="Calibri"/>
                <a:sym typeface="Calibri"/>
              </a:rPr>
              <a:t>t</a:t>
            </a:r>
            <a:r>
              <a:rPr lang="en-GB" sz="1400" dirty="0">
                <a:solidFill>
                  <a:srgbClr val="79527B"/>
                </a:solidFill>
                <a:latin typeface="Calibri"/>
                <a:ea typeface="Calibri"/>
                <a:cs typeface="Calibri"/>
                <a:sym typeface="Calibri"/>
              </a:rPr>
              <a:t>ourism sector is diverse and heterogeneous, many small and micro businesses - </a:t>
            </a:r>
            <a:r>
              <a:rPr lang="en-GB" dirty="0">
                <a:solidFill>
                  <a:srgbClr val="79527B"/>
                </a:solidFill>
                <a:latin typeface="Calibri"/>
                <a:ea typeface="Calibri"/>
                <a:cs typeface="Calibri"/>
                <a:sym typeface="Calibri"/>
              </a:rPr>
              <a:t>fewer </a:t>
            </a:r>
            <a:r>
              <a:rPr lang="en-GB" sz="1400" dirty="0">
                <a:solidFill>
                  <a:srgbClr val="79527B"/>
                </a:solidFill>
                <a:latin typeface="Calibri"/>
                <a:ea typeface="Calibri"/>
                <a:cs typeface="Calibri"/>
                <a:sym typeface="Calibri"/>
              </a:rPr>
              <a:t>resources than large companies, remain vulnerable and ill-prepared to crises </a:t>
            </a:r>
            <a:endParaRPr sz="1400" dirty="0">
              <a:solidFill>
                <a:srgbClr val="79527B"/>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00"/>
        <p:cNvGrpSpPr/>
        <p:nvPr/>
      </p:nvGrpSpPr>
      <p:grpSpPr>
        <a:xfrm>
          <a:off x="0" y="0"/>
          <a:ext cx="0" cy="0"/>
          <a:chOff x="0" y="0"/>
          <a:chExt cx="0" cy="0"/>
        </a:xfrm>
      </p:grpSpPr>
      <p:sp>
        <p:nvSpPr>
          <p:cNvPr id="1301" name="Google Shape;1301;p21"/>
          <p:cNvSpPr txBox="1">
            <a:spLocks noGrp="1"/>
          </p:cNvSpPr>
          <p:nvPr>
            <p:ph type="body" idx="2"/>
          </p:nvPr>
        </p:nvSpPr>
        <p:spPr>
          <a:xfrm>
            <a:off x="389965" y="1637401"/>
            <a:ext cx="3074688"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GB"/>
              <a:t>Early crisis detection includes both the forward-looking identification of potential dangers in internal and external areas of the company and the recognition of an emerging corporate crisis by scanning for early warning signs.</a:t>
            </a:r>
            <a:endParaRPr/>
          </a:p>
        </p:txBody>
      </p:sp>
      <p:sp>
        <p:nvSpPr>
          <p:cNvPr id="1302" name="Google Shape;1302;p21"/>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GB"/>
              <a:t>Early crisis detection is an essential part of crisis management. </a:t>
            </a:r>
            <a:endParaRPr/>
          </a:p>
        </p:txBody>
      </p:sp>
      <p:sp>
        <p:nvSpPr>
          <p:cNvPr id="1303" name="Google Shape;1303;p21"/>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en-GB"/>
              <a:t>Early detection mechanisms in general</a:t>
            </a:r>
            <a:endParaRPr/>
          </a:p>
          <a:p>
            <a:pPr marL="0" lvl="0" indent="0" algn="l" rtl="0">
              <a:lnSpc>
                <a:spcPct val="90000"/>
              </a:lnSpc>
              <a:spcBef>
                <a:spcPts val="1000"/>
              </a:spcBef>
              <a:spcAft>
                <a:spcPts val="0"/>
              </a:spcAft>
              <a:buClr>
                <a:srgbClr val="79527B"/>
              </a:buClr>
              <a:buSzPts val="1800"/>
              <a:buNone/>
            </a:pPr>
            <a:endParaRPr/>
          </a:p>
        </p:txBody>
      </p:sp>
      <p:sp>
        <p:nvSpPr>
          <p:cNvPr id="1304" name="Google Shape;1304;p21"/>
          <p:cNvSpPr/>
          <p:nvPr/>
        </p:nvSpPr>
        <p:spPr>
          <a:xfrm>
            <a:off x="5895248" y="2365771"/>
            <a:ext cx="3442097" cy="2126457"/>
          </a:xfrm>
          <a:custGeom>
            <a:avLst/>
            <a:gdLst/>
            <a:ahLst/>
            <a:cxnLst/>
            <a:rect l="l" t="t" r="r" b="b"/>
            <a:pathLst>
              <a:path w="4961" h="3065" extrusionOk="0">
                <a:moveTo>
                  <a:pt x="4117" y="2584"/>
                </a:moveTo>
                <a:cubicBezTo>
                  <a:pt x="3769" y="2931"/>
                  <a:pt x="3266" y="3065"/>
                  <a:pt x="2794" y="2938"/>
                </a:cubicBezTo>
                <a:cubicBezTo>
                  <a:pt x="2318" y="2811"/>
                  <a:pt x="1067" y="1477"/>
                  <a:pt x="594" y="995"/>
                </a:cubicBezTo>
                <a:cubicBezTo>
                  <a:pt x="419" y="1529"/>
                  <a:pt x="419" y="1529"/>
                  <a:pt x="419" y="1529"/>
                </a:cubicBezTo>
                <a:cubicBezTo>
                  <a:pt x="0" y="1115"/>
                  <a:pt x="0" y="1115"/>
                  <a:pt x="0" y="1115"/>
                </a:cubicBezTo>
                <a:cubicBezTo>
                  <a:pt x="273" y="281"/>
                  <a:pt x="273" y="281"/>
                  <a:pt x="273" y="281"/>
                </a:cubicBezTo>
                <a:cubicBezTo>
                  <a:pt x="1104" y="0"/>
                  <a:pt x="1104" y="0"/>
                  <a:pt x="1104" y="0"/>
                </a:cubicBezTo>
                <a:cubicBezTo>
                  <a:pt x="1523" y="415"/>
                  <a:pt x="1523" y="415"/>
                  <a:pt x="1523" y="415"/>
                </a:cubicBezTo>
                <a:cubicBezTo>
                  <a:pt x="988" y="596"/>
                  <a:pt x="988" y="596"/>
                  <a:pt x="988" y="596"/>
                </a:cubicBezTo>
                <a:cubicBezTo>
                  <a:pt x="2654" y="2210"/>
                  <a:pt x="2654" y="2210"/>
                  <a:pt x="2654" y="2210"/>
                </a:cubicBezTo>
                <a:cubicBezTo>
                  <a:pt x="2771" y="2314"/>
                  <a:pt x="2926" y="2377"/>
                  <a:pt x="3148" y="2377"/>
                </a:cubicBezTo>
                <a:cubicBezTo>
                  <a:pt x="3502" y="2377"/>
                  <a:pt x="3910" y="2036"/>
                  <a:pt x="3910" y="1615"/>
                </a:cubicBezTo>
                <a:cubicBezTo>
                  <a:pt x="3910" y="1194"/>
                  <a:pt x="3569" y="853"/>
                  <a:pt x="3148" y="853"/>
                </a:cubicBezTo>
                <a:cubicBezTo>
                  <a:pt x="2731" y="853"/>
                  <a:pt x="2393" y="1187"/>
                  <a:pt x="2386" y="1602"/>
                </a:cubicBezTo>
                <a:cubicBezTo>
                  <a:pt x="1861" y="1142"/>
                  <a:pt x="1861" y="1142"/>
                  <a:pt x="1861" y="1142"/>
                </a:cubicBezTo>
                <a:cubicBezTo>
                  <a:pt x="2058" y="607"/>
                  <a:pt x="2570" y="245"/>
                  <a:pt x="3148" y="245"/>
                </a:cubicBezTo>
                <a:cubicBezTo>
                  <a:pt x="4389" y="245"/>
                  <a:pt x="4961" y="1739"/>
                  <a:pt x="4117" y="2584"/>
                </a:cubicBezTo>
                <a:close/>
              </a:path>
            </a:pathLst>
          </a:custGeom>
          <a:solidFill>
            <a:srgbClr val="AB85AD"/>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Lato Light"/>
              <a:ea typeface="Lato Light"/>
              <a:cs typeface="Lato Light"/>
              <a:sym typeface="Lato Light"/>
            </a:endParaRPr>
          </a:p>
        </p:txBody>
      </p:sp>
      <p:sp>
        <p:nvSpPr>
          <p:cNvPr id="1305" name="Google Shape;1305;p21"/>
          <p:cNvSpPr/>
          <p:nvPr/>
        </p:nvSpPr>
        <p:spPr>
          <a:xfrm>
            <a:off x="5710701" y="3450431"/>
            <a:ext cx="3442097" cy="2126457"/>
          </a:xfrm>
          <a:custGeom>
            <a:avLst/>
            <a:gdLst/>
            <a:ahLst/>
            <a:cxnLst/>
            <a:rect l="l" t="t" r="r" b="b"/>
            <a:pathLst>
              <a:path w="4962" h="3065" extrusionOk="0">
                <a:moveTo>
                  <a:pt x="845" y="481"/>
                </a:moveTo>
                <a:cubicBezTo>
                  <a:pt x="1192" y="133"/>
                  <a:pt x="1696" y="0"/>
                  <a:pt x="2168" y="126"/>
                </a:cubicBezTo>
                <a:cubicBezTo>
                  <a:pt x="2644" y="254"/>
                  <a:pt x="3895" y="1588"/>
                  <a:pt x="4368" y="2070"/>
                </a:cubicBezTo>
                <a:cubicBezTo>
                  <a:pt x="4542" y="1535"/>
                  <a:pt x="4542" y="1535"/>
                  <a:pt x="4542" y="1535"/>
                </a:cubicBezTo>
                <a:cubicBezTo>
                  <a:pt x="4962" y="1950"/>
                  <a:pt x="4962" y="1950"/>
                  <a:pt x="4962" y="1950"/>
                </a:cubicBezTo>
                <a:cubicBezTo>
                  <a:pt x="4689" y="2783"/>
                  <a:pt x="4689" y="2783"/>
                  <a:pt x="4689" y="2783"/>
                </a:cubicBezTo>
                <a:cubicBezTo>
                  <a:pt x="3858" y="3065"/>
                  <a:pt x="3858" y="3065"/>
                  <a:pt x="3858" y="3065"/>
                </a:cubicBezTo>
                <a:cubicBezTo>
                  <a:pt x="3439" y="2650"/>
                  <a:pt x="3439" y="2650"/>
                  <a:pt x="3439" y="2650"/>
                </a:cubicBezTo>
                <a:cubicBezTo>
                  <a:pt x="3974" y="2469"/>
                  <a:pt x="3974" y="2469"/>
                  <a:pt x="3974" y="2469"/>
                </a:cubicBezTo>
                <a:cubicBezTo>
                  <a:pt x="2307" y="855"/>
                  <a:pt x="2307" y="855"/>
                  <a:pt x="2307" y="855"/>
                </a:cubicBezTo>
                <a:cubicBezTo>
                  <a:pt x="2191" y="750"/>
                  <a:pt x="2035" y="688"/>
                  <a:pt x="1814" y="688"/>
                </a:cubicBezTo>
                <a:cubicBezTo>
                  <a:pt x="1459" y="688"/>
                  <a:pt x="1052" y="1029"/>
                  <a:pt x="1052" y="1450"/>
                </a:cubicBezTo>
                <a:cubicBezTo>
                  <a:pt x="1052" y="1871"/>
                  <a:pt x="1393" y="2212"/>
                  <a:pt x="1814" y="2212"/>
                </a:cubicBezTo>
                <a:cubicBezTo>
                  <a:pt x="2230" y="2212"/>
                  <a:pt x="2569" y="1877"/>
                  <a:pt x="2576" y="1462"/>
                </a:cubicBezTo>
                <a:cubicBezTo>
                  <a:pt x="3100" y="1922"/>
                  <a:pt x="3100" y="1922"/>
                  <a:pt x="3100" y="1922"/>
                </a:cubicBezTo>
                <a:cubicBezTo>
                  <a:pt x="2904" y="2458"/>
                  <a:pt x="2392" y="2820"/>
                  <a:pt x="1814" y="2820"/>
                </a:cubicBezTo>
                <a:cubicBezTo>
                  <a:pt x="573" y="2820"/>
                  <a:pt x="0" y="1325"/>
                  <a:pt x="845" y="481"/>
                </a:cubicBezTo>
                <a:close/>
              </a:path>
            </a:pathLst>
          </a:custGeom>
          <a:solidFill>
            <a:srgbClr val="79527B"/>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2700">
              <a:solidFill>
                <a:schemeClr val="dk1"/>
              </a:solidFill>
              <a:latin typeface="Lato Light"/>
              <a:ea typeface="Lato Light"/>
              <a:cs typeface="Lato Light"/>
              <a:sym typeface="Lato Light"/>
            </a:endParaRPr>
          </a:p>
        </p:txBody>
      </p:sp>
      <p:sp>
        <p:nvSpPr>
          <p:cNvPr id="1306" name="Google Shape;1306;p21"/>
          <p:cNvSpPr txBox="1"/>
          <p:nvPr/>
        </p:nvSpPr>
        <p:spPr>
          <a:xfrm>
            <a:off x="3813067" y="1951723"/>
            <a:ext cx="1956642" cy="2669265"/>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en-GB" sz="1400" b="1">
                <a:solidFill>
                  <a:srgbClr val="595A59"/>
                </a:solidFill>
                <a:latin typeface="Calibri"/>
                <a:ea typeface="Calibri"/>
                <a:cs typeface="Calibri"/>
                <a:sym typeface="Calibri"/>
              </a:rPr>
              <a:t>Anticipation - Dealing with possible crises, their causes and effects:</a:t>
            </a:r>
            <a:endParaRPr/>
          </a:p>
          <a:p>
            <a:pPr marL="171450" marR="0" lvl="0" indent="-171450" algn="l" rtl="0">
              <a:lnSpc>
                <a:spcPct val="93785"/>
              </a:lnSpc>
              <a:spcBef>
                <a:spcPts val="60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Raising awareness of possible crises</a:t>
            </a:r>
            <a:endParaRPr/>
          </a:p>
          <a:p>
            <a:pPr marL="171450" marR="0" lvl="0" indent="-171450" algn="l" rtl="0">
              <a:lnSpc>
                <a:spcPct val="93785"/>
              </a:lnSpc>
              <a:spcBef>
                <a:spcPts val="60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Analysis and assessment of possible crises</a:t>
            </a:r>
            <a:endParaRPr sz="1400">
              <a:solidFill>
                <a:srgbClr val="595A59"/>
              </a:solidFill>
              <a:latin typeface="Calibri"/>
              <a:ea typeface="Calibri"/>
              <a:cs typeface="Calibri"/>
              <a:sym typeface="Calibri"/>
            </a:endParaRPr>
          </a:p>
          <a:p>
            <a:pPr marL="171450" marR="0" lvl="0" indent="-171450" algn="l" rtl="0">
              <a:lnSpc>
                <a:spcPct val="93785"/>
              </a:lnSpc>
              <a:spcBef>
                <a:spcPts val="600"/>
              </a:spcBef>
              <a:spcAft>
                <a:spcPts val="0"/>
              </a:spcAft>
              <a:buClr>
                <a:srgbClr val="595A59"/>
              </a:buClr>
              <a:buSzPts val="1400"/>
              <a:buFont typeface="Arial"/>
              <a:buChar char="•"/>
            </a:pPr>
            <a:r>
              <a:rPr lang="en-GB" sz="1400">
                <a:solidFill>
                  <a:srgbClr val="595A59"/>
                </a:solidFill>
                <a:latin typeface="Calibri"/>
                <a:ea typeface="Calibri"/>
                <a:cs typeface="Calibri"/>
                <a:sym typeface="Calibri"/>
              </a:rPr>
              <a:t>Tools: </a:t>
            </a:r>
            <a:endParaRPr/>
          </a:p>
          <a:p>
            <a:pPr marL="449263" marR="0" lvl="1" indent="-180974" algn="l" rtl="0">
              <a:lnSpc>
                <a:spcPct val="93785"/>
              </a:lnSpc>
              <a:spcBef>
                <a:spcPts val="600"/>
              </a:spcBef>
              <a:spcAft>
                <a:spcPts val="0"/>
              </a:spcAft>
              <a:buClr>
                <a:srgbClr val="595A59"/>
              </a:buClr>
              <a:buSzPts val="1400"/>
              <a:buFont typeface="Noto Sans Symbols"/>
              <a:buChar char="−"/>
            </a:pPr>
            <a:r>
              <a:rPr lang="en-GB" sz="1400" b="0" i="0" u="none" strike="noStrike" cap="none">
                <a:solidFill>
                  <a:srgbClr val="595A59"/>
                </a:solidFill>
                <a:latin typeface="Calibri"/>
                <a:ea typeface="Calibri"/>
                <a:cs typeface="Calibri"/>
                <a:sym typeface="Calibri"/>
              </a:rPr>
              <a:t>Scenario technique</a:t>
            </a:r>
            <a:endParaRPr sz="1400" b="0" i="0" u="none" strike="noStrike" cap="none">
              <a:solidFill>
                <a:srgbClr val="595A59"/>
              </a:solidFill>
              <a:latin typeface="Calibri"/>
              <a:ea typeface="Calibri"/>
              <a:cs typeface="Calibri"/>
              <a:sym typeface="Calibri"/>
            </a:endParaRPr>
          </a:p>
          <a:p>
            <a:pPr marL="449263" marR="0" lvl="1" indent="-180974" algn="l" rtl="0">
              <a:lnSpc>
                <a:spcPct val="93785"/>
              </a:lnSpc>
              <a:spcBef>
                <a:spcPts val="600"/>
              </a:spcBef>
              <a:spcAft>
                <a:spcPts val="0"/>
              </a:spcAft>
              <a:buClr>
                <a:srgbClr val="595A59"/>
              </a:buClr>
              <a:buSzPts val="1400"/>
              <a:buFont typeface="Noto Sans Symbols"/>
              <a:buChar char="−"/>
            </a:pPr>
            <a:r>
              <a:rPr lang="en-GB" sz="1400" b="0" i="0" u="none" strike="noStrike" cap="none">
                <a:solidFill>
                  <a:srgbClr val="595A59"/>
                </a:solidFill>
                <a:latin typeface="Calibri"/>
                <a:ea typeface="Calibri"/>
                <a:cs typeface="Calibri"/>
                <a:sym typeface="Calibri"/>
              </a:rPr>
              <a:t>Brainstorming</a:t>
            </a:r>
            <a:endParaRPr/>
          </a:p>
          <a:p>
            <a:pPr marL="449263" marR="0" lvl="1" indent="-180974" algn="l" rtl="0">
              <a:lnSpc>
                <a:spcPct val="93785"/>
              </a:lnSpc>
              <a:spcBef>
                <a:spcPts val="600"/>
              </a:spcBef>
              <a:spcAft>
                <a:spcPts val="0"/>
              </a:spcAft>
              <a:buClr>
                <a:srgbClr val="595A59"/>
              </a:buClr>
              <a:buSzPts val="1400"/>
              <a:buFont typeface="Noto Sans Symbols"/>
              <a:buChar char="−"/>
            </a:pPr>
            <a:r>
              <a:rPr lang="en-GB" sz="1400" b="0" i="0" u="none" strike="noStrike" cap="none">
                <a:solidFill>
                  <a:srgbClr val="595A59"/>
                </a:solidFill>
                <a:latin typeface="Calibri"/>
                <a:ea typeface="Calibri"/>
                <a:cs typeface="Calibri"/>
                <a:sym typeface="Calibri"/>
              </a:rPr>
              <a:t>Retrospective analysis etc.</a:t>
            </a:r>
            <a:endParaRPr/>
          </a:p>
        </p:txBody>
      </p:sp>
      <p:sp>
        <p:nvSpPr>
          <p:cNvPr id="1307" name="Google Shape;1307;p21"/>
          <p:cNvSpPr txBox="1"/>
          <p:nvPr/>
        </p:nvSpPr>
        <p:spPr>
          <a:xfrm>
            <a:off x="9720315" y="3995894"/>
            <a:ext cx="1956642" cy="2468697"/>
          </a:xfrm>
          <a:prstGeom prst="rect">
            <a:avLst/>
          </a:prstGeom>
          <a:noFill/>
          <a:ln>
            <a:noFill/>
          </a:ln>
        </p:spPr>
        <p:txBody>
          <a:bodyPr spcFirstLastPara="1" wrap="square" lIns="34275" tIns="17125" rIns="34275" bIns="17125" anchor="t" anchorCtr="0">
            <a:spAutoFit/>
          </a:bodyPr>
          <a:lstStyle/>
          <a:p>
            <a:pPr marL="0" marR="0" lvl="0" indent="0" algn="l" rtl="0">
              <a:lnSpc>
                <a:spcPct val="93785"/>
              </a:lnSpc>
              <a:spcBef>
                <a:spcPts val="0"/>
              </a:spcBef>
              <a:spcAft>
                <a:spcPts val="0"/>
              </a:spcAft>
              <a:buClr>
                <a:srgbClr val="595A59"/>
              </a:buClr>
              <a:buSzPts val="1400"/>
              <a:buFont typeface="Arial"/>
              <a:buNone/>
            </a:pPr>
            <a:r>
              <a:rPr lang="en-GB" sz="1400" b="1" dirty="0">
                <a:solidFill>
                  <a:srgbClr val="595A59"/>
                </a:solidFill>
                <a:latin typeface="Calibri"/>
                <a:ea typeface="Calibri"/>
                <a:cs typeface="Calibri"/>
                <a:sym typeface="Calibri"/>
              </a:rPr>
              <a:t>Recognition - Recognising emerging crises:</a:t>
            </a:r>
            <a:endParaRPr dirty="0"/>
          </a:p>
          <a:p>
            <a:pPr marL="171450" marR="0" lvl="0" indent="-171450" algn="l" rtl="0">
              <a:lnSpc>
                <a:spcPct val="93785"/>
              </a:lnSpc>
              <a:spcBef>
                <a:spcPts val="600"/>
              </a:spcBef>
              <a:spcAft>
                <a:spcPts val="0"/>
              </a:spcAft>
              <a:buClr>
                <a:srgbClr val="595A59"/>
              </a:buClr>
              <a:buSzPts val="1400"/>
              <a:buFont typeface="Arial"/>
              <a:buChar char="•"/>
            </a:pPr>
            <a:r>
              <a:rPr lang="en-GB" sz="1400" dirty="0">
                <a:solidFill>
                  <a:srgbClr val="595A59"/>
                </a:solidFill>
                <a:latin typeface="Calibri"/>
                <a:ea typeface="Calibri"/>
                <a:cs typeface="Calibri"/>
                <a:sym typeface="Calibri"/>
              </a:rPr>
              <a:t>Scanning for Early Warning Signs</a:t>
            </a:r>
            <a:endParaRPr dirty="0"/>
          </a:p>
          <a:p>
            <a:pPr marL="449263" marR="0" lvl="1" indent="-180974" algn="l" rtl="0">
              <a:lnSpc>
                <a:spcPct val="93785"/>
              </a:lnSpc>
              <a:spcBef>
                <a:spcPts val="600"/>
              </a:spcBef>
              <a:spcAft>
                <a:spcPts val="0"/>
              </a:spcAft>
              <a:buClr>
                <a:srgbClr val="595A59"/>
              </a:buClr>
              <a:buSzPts val="1400"/>
              <a:buFont typeface="Noto Sans Symbols"/>
              <a:buChar char="−"/>
            </a:pPr>
            <a:r>
              <a:rPr lang="en-GB" sz="1400" b="0" i="0" u="none" strike="noStrike" cap="none" dirty="0">
                <a:solidFill>
                  <a:srgbClr val="595A59"/>
                </a:solidFill>
                <a:latin typeface="Calibri"/>
                <a:ea typeface="Calibri"/>
                <a:cs typeface="Calibri"/>
                <a:sym typeface="Calibri"/>
              </a:rPr>
              <a:t>Tourism Industry Issues</a:t>
            </a:r>
            <a:endParaRPr dirty="0"/>
          </a:p>
          <a:p>
            <a:pPr marL="449263" marR="0" lvl="1" indent="-180974" algn="l" rtl="0">
              <a:lnSpc>
                <a:spcPct val="93785"/>
              </a:lnSpc>
              <a:spcBef>
                <a:spcPts val="600"/>
              </a:spcBef>
              <a:spcAft>
                <a:spcPts val="0"/>
              </a:spcAft>
              <a:buClr>
                <a:srgbClr val="595A59"/>
              </a:buClr>
              <a:buSzPts val="1400"/>
              <a:buFont typeface="Noto Sans Symbols"/>
              <a:buChar char="−"/>
            </a:pPr>
            <a:r>
              <a:rPr lang="en-GB" sz="1400" b="0" i="0" u="none" strike="noStrike" cap="none" dirty="0">
                <a:solidFill>
                  <a:srgbClr val="595A59"/>
                </a:solidFill>
                <a:latin typeface="Calibri"/>
                <a:ea typeface="Calibri"/>
                <a:cs typeface="Calibri"/>
                <a:sym typeface="Calibri"/>
              </a:rPr>
              <a:t>Organizational Issues</a:t>
            </a:r>
            <a:endParaRPr dirty="0"/>
          </a:p>
          <a:p>
            <a:pPr marL="449263" marR="0" lvl="1" indent="-180974" algn="l" rtl="0">
              <a:lnSpc>
                <a:spcPct val="93785"/>
              </a:lnSpc>
              <a:spcBef>
                <a:spcPts val="600"/>
              </a:spcBef>
              <a:spcAft>
                <a:spcPts val="0"/>
              </a:spcAft>
              <a:buClr>
                <a:srgbClr val="595A59"/>
              </a:buClr>
              <a:buSzPts val="1400"/>
              <a:buFont typeface="Noto Sans Symbols"/>
              <a:buChar char="−"/>
            </a:pPr>
            <a:r>
              <a:rPr lang="en-GB" sz="1400" b="0" i="0" u="none" strike="noStrike" cap="none" dirty="0">
                <a:solidFill>
                  <a:srgbClr val="595A59"/>
                </a:solidFill>
                <a:latin typeface="Calibri"/>
                <a:ea typeface="Calibri"/>
                <a:cs typeface="Calibri"/>
                <a:sym typeface="Calibri"/>
              </a:rPr>
              <a:t>Stakeholder Relationships</a:t>
            </a:r>
            <a:endParaRPr dirty="0"/>
          </a:p>
          <a:p>
            <a:pPr marL="449263" marR="0" lvl="1" indent="-180974" algn="l" rtl="0">
              <a:lnSpc>
                <a:spcPct val="93785"/>
              </a:lnSpc>
              <a:spcBef>
                <a:spcPts val="600"/>
              </a:spcBef>
              <a:spcAft>
                <a:spcPts val="0"/>
              </a:spcAft>
              <a:buClr>
                <a:srgbClr val="595A59"/>
              </a:buClr>
              <a:buSzPts val="1400"/>
              <a:buFont typeface="Noto Sans Symbols"/>
              <a:buChar char="−"/>
            </a:pPr>
            <a:r>
              <a:rPr lang="en-GB" sz="1400" b="0" i="0" u="none" strike="noStrike" cap="none" dirty="0">
                <a:solidFill>
                  <a:srgbClr val="595A59"/>
                </a:solidFill>
                <a:latin typeface="Calibri"/>
                <a:ea typeface="Calibri"/>
                <a:cs typeface="Calibri"/>
                <a:sym typeface="Calibri"/>
              </a:rPr>
              <a:t>Risk Assessments</a:t>
            </a:r>
            <a:endParaRPr dirty="0"/>
          </a:p>
          <a:p>
            <a:pPr marL="449263" marR="0" lvl="1" indent="-92074" algn="l" rtl="0">
              <a:lnSpc>
                <a:spcPct val="93785"/>
              </a:lnSpc>
              <a:spcBef>
                <a:spcPts val="280"/>
              </a:spcBef>
              <a:spcAft>
                <a:spcPts val="0"/>
              </a:spcAft>
              <a:buClr>
                <a:srgbClr val="88A1A2"/>
              </a:buClr>
              <a:buSzPts val="1400"/>
              <a:buFont typeface="Noto Sans Symbols"/>
              <a:buNone/>
            </a:pPr>
            <a:endParaRPr sz="1400" b="0" i="0" u="none" strike="noStrike" cap="none" dirty="0">
              <a:solidFill>
                <a:srgbClr val="595A59"/>
              </a:solidFill>
              <a:latin typeface="Calibri"/>
              <a:ea typeface="Calibri"/>
              <a:cs typeface="Calibri"/>
              <a:sym typeface="Calibri"/>
            </a:endParaRPr>
          </a:p>
        </p:txBody>
      </p:sp>
      <p:sp>
        <p:nvSpPr>
          <p:cNvPr id="1308" name="Google Shape;1308;p21"/>
          <p:cNvSpPr/>
          <p:nvPr/>
        </p:nvSpPr>
        <p:spPr>
          <a:xfrm>
            <a:off x="9060873" y="674255"/>
            <a:ext cx="2799433" cy="1496290"/>
          </a:xfrm>
          <a:prstGeom prst="rect">
            <a:avLst/>
          </a:pr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a:solidFill>
                  <a:srgbClr val="79527B"/>
                </a:solidFill>
                <a:latin typeface="Calibri"/>
                <a:ea typeface="Calibri"/>
                <a:cs typeface="Calibri"/>
                <a:sym typeface="Calibri"/>
              </a:rPr>
              <a:t>Outlook:</a:t>
            </a:r>
            <a:endParaRPr dirty="0"/>
          </a:p>
          <a:p>
            <a:pPr marL="0" marR="0" lvl="0" indent="0" algn="ctr" rtl="0">
              <a:spcBef>
                <a:spcPts val="0"/>
              </a:spcBef>
              <a:spcAft>
                <a:spcPts val="0"/>
              </a:spcAft>
              <a:buNone/>
            </a:pPr>
            <a:r>
              <a:rPr lang="en-GB" sz="1800" dirty="0">
                <a:solidFill>
                  <a:srgbClr val="79527B"/>
                </a:solidFill>
                <a:latin typeface="Calibri"/>
                <a:ea typeface="Calibri"/>
                <a:cs typeface="Calibri"/>
                <a:sym typeface="Calibri"/>
              </a:rPr>
              <a:t>In Module 2 – Precaution &amp; avoidance of crises will look at this in more detail</a:t>
            </a:r>
            <a:endParaRPr dirty="0"/>
          </a:p>
        </p:txBody>
      </p:sp>
      <p:pic>
        <p:nvPicPr>
          <p:cNvPr id="1309" name="Google Shape;1309;p21" descr="Lupe"/>
          <p:cNvPicPr preferRelativeResize="0"/>
          <p:nvPr/>
        </p:nvPicPr>
        <p:blipFill rotWithShape="1">
          <a:blip r:embed="rId3">
            <a:alphaModFix/>
          </a:blip>
          <a:srcRect/>
          <a:stretch/>
        </p:blipFill>
        <p:spPr>
          <a:xfrm>
            <a:off x="9663830" y="857986"/>
            <a:ext cx="283734" cy="28373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sp>
        <p:nvSpPr>
          <p:cNvPr id="1314" name="Google Shape;1314;p22"/>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GB" b="1"/>
              <a:t>	Exercise:</a:t>
            </a:r>
            <a:endParaRPr/>
          </a:p>
          <a:p>
            <a:pPr marL="0" lvl="0" indent="0" algn="l" rtl="0">
              <a:lnSpc>
                <a:spcPct val="100000"/>
              </a:lnSpc>
              <a:spcBef>
                <a:spcPts val="1200"/>
              </a:spcBef>
              <a:spcAft>
                <a:spcPts val="0"/>
              </a:spcAft>
              <a:buClr>
                <a:srgbClr val="595A59"/>
              </a:buClr>
              <a:buSzPts val="1800"/>
              <a:buNone/>
            </a:pPr>
            <a:r>
              <a:rPr lang="en-GB"/>
              <a:t>Please think about the causes that can trigger crises. </a:t>
            </a:r>
            <a:endParaRPr/>
          </a:p>
          <a:p>
            <a:pPr marL="0" lvl="0" indent="0" algn="l" rtl="0">
              <a:lnSpc>
                <a:spcPct val="100000"/>
              </a:lnSpc>
              <a:spcBef>
                <a:spcPts val="600"/>
              </a:spcBef>
              <a:spcAft>
                <a:spcPts val="0"/>
              </a:spcAft>
              <a:buClr>
                <a:srgbClr val="595A59"/>
              </a:buClr>
              <a:buSzPts val="1800"/>
              <a:buNone/>
            </a:pPr>
            <a:r>
              <a:rPr lang="en-GB"/>
              <a:t>Include exogenous causes and collect examples of concrete events and developments in recent years.</a:t>
            </a:r>
            <a:endParaRPr/>
          </a:p>
          <a:p>
            <a:pPr marL="0" lvl="0" indent="0" algn="l" rtl="0">
              <a:lnSpc>
                <a:spcPct val="100000"/>
              </a:lnSpc>
              <a:spcBef>
                <a:spcPts val="600"/>
              </a:spcBef>
              <a:spcAft>
                <a:spcPts val="0"/>
              </a:spcAft>
              <a:buClr>
                <a:srgbClr val="595A59"/>
              </a:buClr>
              <a:buSzPts val="1800"/>
              <a:buNone/>
            </a:pPr>
            <a:r>
              <a:rPr lang="en-GB"/>
              <a:t>Consider also which endogenous causes can lead to a crisis. </a:t>
            </a:r>
            <a:endParaRPr/>
          </a:p>
          <a:p>
            <a:pPr marL="0" lvl="0" indent="0" algn="l" rtl="0">
              <a:lnSpc>
                <a:spcPct val="100000"/>
              </a:lnSpc>
              <a:spcBef>
                <a:spcPts val="600"/>
              </a:spcBef>
              <a:spcAft>
                <a:spcPts val="0"/>
              </a:spcAft>
              <a:buClr>
                <a:srgbClr val="595A59"/>
              </a:buClr>
              <a:buSzPts val="1800"/>
              <a:buNone/>
            </a:pPr>
            <a:endParaRPr/>
          </a:p>
          <a:p>
            <a:pPr marL="0" lvl="0" indent="0" algn="l" rtl="0">
              <a:lnSpc>
                <a:spcPct val="100000"/>
              </a:lnSpc>
              <a:spcBef>
                <a:spcPts val="600"/>
              </a:spcBef>
              <a:spcAft>
                <a:spcPts val="0"/>
              </a:spcAft>
              <a:buClr>
                <a:srgbClr val="595A59"/>
              </a:buClr>
              <a:buSzPts val="1800"/>
              <a:buNone/>
            </a:pPr>
            <a:endParaRPr/>
          </a:p>
        </p:txBody>
      </p:sp>
      <p:sp>
        <p:nvSpPr>
          <p:cNvPr id="1315" name="Google Shape;1315;p22"/>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en-GB"/>
              <a:t>Findings from root cause research can be used for early detection, prevention and management of crises.        A distinction is made between endogenous and exogenous causes of crises.</a:t>
            </a:r>
            <a:endParaRPr/>
          </a:p>
        </p:txBody>
      </p:sp>
      <p:sp>
        <p:nvSpPr>
          <p:cNvPr id="1316" name="Google Shape;1316;p22"/>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en-GB"/>
              <a:t>Causes of crises in Tourism SMEs</a:t>
            </a:r>
            <a:endParaRPr/>
          </a:p>
          <a:p>
            <a:pPr marL="0" lvl="0" indent="0" algn="l" rtl="0">
              <a:lnSpc>
                <a:spcPct val="90000"/>
              </a:lnSpc>
              <a:spcBef>
                <a:spcPts val="1000"/>
              </a:spcBef>
              <a:spcAft>
                <a:spcPts val="0"/>
              </a:spcAft>
              <a:buClr>
                <a:srgbClr val="79527B"/>
              </a:buClr>
              <a:buSzPts val="1800"/>
              <a:buNone/>
            </a:pPr>
            <a:endParaRPr/>
          </a:p>
        </p:txBody>
      </p:sp>
      <p:graphicFrame>
        <p:nvGraphicFramePr>
          <p:cNvPr id="1317" name="Google Shape;1317;p22"/>
          <p:cNvGraphicFramePr/>
          <p:nvPr>
            <p:extLst>
              <p:ext uri="{D42A27DB-BD31-4B8C-83A1-F6EECF244321}">
                <p14:modId xmlns:p14="http://schemas.microsoft.com/office/powerpoint/2010/main" val="454201535"/>
              </p:ext>
            </p:extLst>
          </p:nvPr>
        </p:nvGraphicFramePr>
        <p:xfrm>
          <a:off x="3752850" y="1636712"/>
          <a:ext cx="8007350" cy="3903700"/>
        </p:xfrm>
        <a:graphic>
          <a:graphicData uri="http://schemas.openxmlformats.org/drawingml/2006/table">
            <a:tbl>
              <a:tblPr firstRow="1" bandRow="1">
                <a:noFill/>
                <a:tableStyleId>{F8B1FE95-5BE4-45C3-ACB2-2557F7F939E6}</a:tableStyleId>
              </a:tblPr>
              <a:tblGrid>
                <a:gridCol w="4003675">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1355725">
                <a:tc>
                  <a:txBody>
                    <a:bodyPr/>
                    <a:lstStyle/>
                    <a:p>
                      <a:pPr marL="0" marR="0" lvl="0" indent="0" algn="l" rtl="0">
                        <a:spcBef>
                          <a:spcPts val="0"/>
                        </a:spcBef>
                        <a:spcAft>
                          <a:spcPts val="0"/>
                        </a:spcAft>
                        <a:buNone/>
                      </a:pPr>
                      <a:r>
                        <a:rPr lang="en-GB" sz="1800" u="none" strike="noStrike" cap="none">
                          <a:solidFill>
                            <a:schemeClr val="lt1"/>
                          </a:solidFill>
                        </a:rPr>
                        <a:t>Exogenous Causes</a:t>
                      </a:r>
                      <a:endParaRPr/>
                    </a:p>
                    <a:p>
                      <a:pPr marL="0" marR="0" lvl="0" indent="0" algn="l" rtl="0">
                        <a:spcBef>
                          <a:spcPts val="0"/>
                        </a:spcBef>
                        <a:spcAft>
                          <a:spcPts val="0"/>
                        </a:spcAft>
                        <a:buNone/>
                      </a:pPr>
                      <a:endParaRPr sz="1800" u="none" strike="noStrike" cap="none">
                        <a:solidFill>
                          <a:schemeClr val="lt1"/>
                        </a:solidFill>
                      </a:endParaRPr>
                    </a:p>
                    <a:p>
                      <a:pPr marL="0" marR="0" lvl="0" indent="0" algn="l" rtl="0">
                        <a:spcBef>
                          <a:spcPts val="0"/>
                        </a:spcBef>
                        <a:spcAft>
                          <a:spcPts val="0"/>
                        </a:spcAft>
                        <a:buNone/>
                      </a:pPr>
                      <a:r>
                        <a:rPr lang="en-GB" sz="1400" u="none" strike="noStrike" cap="none">
                          <a:solidFill>
                            <a:schemeClr val="lt1"/>
                          </a:solidFill>
                        </a:rPr>
                        <a:t>The company cannot be held responsible for the causes.</a:t>
                      </a:r>
                      <a:endParaRPr/>
                    </a:p>
                  </a:txBody>
                  <a:tcPr marL="91450" marR="91450" marT="45725" marB="45725">
                    <a:lnL w="12700" cap="flat" cmpd="sng">
                      <a:solidFill>
                        <a:srgbClr val="79527B"/>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solidFill>
                      <a:srgbClr val="79527B"/>
                    </a:solidFill>
                  </a:tcPr>
                </a:tc>
                <a:tc>
                  <a:txBody>
                    <a:bodyPr/>
                    <a:lstStyle/>
                    <a:p>
                      <a:pPr marL="0" marR="0" lvl="0" indent="0" algn="l" rtl="0">
                        <a:lnSpc>
                          <a:spcPct val="100000"/>
                        </a:lnSpc>
                        <a:spcBef>
                          <a:spcPts val="0"/>
                        </a:spcBef>
                        <a:spcAft>
                          <a:spcPts val="0"/>
                        </a:spcAft>
                        <a:buClr>
                          <a:schemeClr val="lt1"/>
                        </a:buClr>
                        <a:buSzPts val="1800"/>
                        <a:buFont typeface="Calibri"/>
                        <a:buNone/>
                      </a:pPr>
                      <a:r>
                        <a:rPr lang="en-GB" sz="1800" u="none" strike="noStrike" cap="none">
                          <a:solidFill>
                            <a:schemeClr val="lt1"/>
                          </a:solidFill>
                        </a:rPr>
                        <a:t>Endogenous Causes</a:t>
                      </a:r>
                      <a:endParaRPr/>
                    </a:p>
                    <a:p>
                      <a:pPr marL="0" marR="0" lvl="0" indent="0" algn="l" rtl="0">
                        <a:lnSpc>
                          <a:spcPct val="100000"/>
                        </a:lnSpc>
                        <a:spcBef>
                          <a:spcPts val="0"/>
                        </a:spcBef>
                        <a:spcAft>
                          <a:spcPts val="0"/>
                        </a:spcAft>
                        <a:buClr>
                          <a:schemeClr val="dk1"/>
                        </a:buClr>
                        <a:buSzPts val="1800"/>
                        <a:buFont typeface="Calibri"/>
                        <a:buNone/>
                      </a:pPr>
                      <a:endParaRPr sz="1800" u="none" strike="noStrike" cap="none">
                        <a:solidFill>
                          <a:schemeClr val="lt1"/>
                        </a:solidFill>
                      </a:endParaRPr>
                    </a:p>
                    <a:p>
                      <a:pPr marL="0" marR="0" lvl="0" indent="0" algn="l" rtl="0">
                        <a:lnSpc>
                          <a:spcPct val="100000"/>
                        </a:lnSpc>
                        <a:spcBef>
                          <a:spcPts val="0"/>
                        </a:spcBef>
                        <a:spcAft>
                          <a:spcPts val="0"/>
                        </a:spcAft>
                        <a:buClr>
                          <a:schemeClr val="lt1"/>
                        </a:buClr>
                        <a:buSzPts val="1400"/>
                        <a:buFont typeface="Calibri"/>
                        <a:buNone/>
                      </a:pPr>
                      <a:r>
                        <a:rPr lang="en-GB" sz="1400" u="none" strike="noStrike" cap="none">
                          <a:solidFill>
                            <a:schemeClr val="lt1"/>
                          </a:solidFill>
                        </a:rPr>
                        <a:t>The causes can be traced back to the company.</a:t>
                      </a:r>
                      <a:endParaRPr/>
                    </a:p>
                    <a:p>
                      <a:pPr marL="0" marR="0" lvl="0" indent="0" algn="l" rtl="0">
                        <a:spcBef>
                          <a:spcPts val="0"/>
                        </a:spcBef>
                        <a:spcAft>
                          <a:spcPts val="0"/>
                        </a:spcAft>
                        <a:buNone/>
                      </a:pP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solidFill>
                      <a:srgbClr val="79527B"/>
                    </a:solidFill>
                  </a:tcPr>
                </a:tc>
                <a:extLst>
                  <a:ext uri="{0D108BD9-81ED-4DB2-BD59-A6C34878D82A}">
                    <a16:rowId xmlns:a16="http://schemas.microsoft.com/office/drawing/2014/main" val="10000"/>
                  </a:ext>
                </a:extLst>
              </a:tr>
              <a:tr h="1265525">
                <a:tc>
                  <a:txBody>
                    <a:bodyPr/>
                    <a:lstStyle/>
                    <a:p>
                      <a:pPr marL="0" marR="0" lvl="0" indent="0" algn="l" rtl="0">
                        <a:spcBef>
                          <a:spcPts val="0"/>
                        </a:spcBef>
                        <a:spcAft>
                          <a:spcPts val="0"/>
                        </a:spcAft>
                        <a:buNone/>
                      </a:pPr>
                      <a:r>
                        <a:rPr lang="en-GB" sz="1800" b="1" u="none" strike="noStrike" cap="none" dirty="0">
                          <a:solidFill>
                            <a:srgbClr val="79527B"/>
                          </a:solidFill>
                        </a:rPr>
                        <a:t>In destination area and in transit</a:t>
                      </a:r>
                      <a:endParaRPr dirty="0"/>
                    </a:p>
                    <a:p>
                      <a:pPr marL="0" marR="0" lvl="0" indent="0" algn="l" rtl="0">
                        <a:spcBef>
                          <a:spcPts val="0"/>
                        </a:spcBef>
                        <a:spcAft>
                          <a:spcPts val="0"/>
                        </a:spcAft>
                        <a:buNone/>
                      </a:pPr>
                      <a:endParaRPr sz="1800" u="none" strike="noStrike" cap="none" dirty="0">
                        <a:solidFill>
                          <a:srgbClr val="79527B"/>
                        </a:solidFill>
                      </a:endParaRPr>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tc>
                  <a:txBody>
                    <a:bodyPr/>
                    <a:lstStyle/>
                    <a:p>
                      <a:pPr marL="0" marR="0" lvl="0" indent="0" algn="l" rtl="0">
                        <a:spcBef>
                          <a:spcPts val="0"/>
                        </a:spcBef>
                        <a:spcAft>
                          <a:spcPts val="0"/>
                        </a:spcAft>
                        <a:buNone/>
                      </a:pPr>
                      <a:r>
                        <a:rPr lang="en-GB" sz="1800" b="1" u="none" strike="noStrike" cap="none">
                          <a:solidFill>
                            <a:srgbClr val="79527B"/>
                          </a:solidFill>
                        </a:rPr>
                        <a:t>Internal</a:t>
                      </a:r>
                      <a:endParaRPr/>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extLst>
                  <a:ext uri="{0D108BD9-81ED-4DB2-BD59-A6C34878D82A}">
                    <a16:rowId xmlns:a16="http://schemas.microsoft.com/office/drawing/2014/main" val="10001"/>
                  </a:ext>
                </a:extLst>
              </a:tr>
              <a:tr h="1282450">
                <a:tc>
                  <a:txBody>
                    <a:bodyPr/>
                    <a:lstStyle/>
                    <a:p>
                      <a:pPr marL="0" marR="0" lvl="0" indent="0" algn="l" rtl="0">
                        <a:spcBef>
                          <a:spcPts val="0"/>
                        </a:spcBef>
                        <a:spcAft>
                          <a:spcPts val="0"/>
                        </a:spcAft>
                        <a:buNone/>
                      </a:pPr>
                      <a:r>
                        <a:rPr lang="en-GB" sz="1800" b="1" u="none" strike="noStrike" cap="none">
                          <a:solidFill>
                            <a:srgbClr val="79527B"/>
                          </a:solidFill>
                        </a:rPr>
                        <a:t>Social development</a:t>
                      </a:r>
                      <a:endParaRPr/>
                    </a:p>
                    <a:p>
                      <a:pPr marL="0" marR="0" lvl="0" indent="0" algn="l" rtl="0">
                        <a:spcBef>
                          <a:spcPts val="0"/>
                        </a:spcBef>
                        <a:spcAft>
                          <a:spcPts val="0"/>
                        </a:spcAft>
                        <a:buClr>
                          <a:schemeClr val="dk1"/>
                        </a:buClr>
                        <a:buSzPts val="1800"/>
                        <a:buFont typeface="Arial"/>
                        <a:buNone/>
                      </a:pPr>
                      <a:endParaRPr sz="1800" u="none" strike="noStrike" cap="none">
                        <a:solidFill>
                          <a:srgbClr val="79527B"/>
                        </a:solidFill>
                      </a:endParaRPr>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tc>
                  <a:txBody>
                    <a:bodyPr/>
                    <a:lstStyle/>
                    <a:p>
                      <a:pPr marL="0" marR="0" lvl="1" indent="0" algn="l" rtl="0">
                        <a:spcBef>
                          <a:spcPts val="0"/>
                        </a:spcBef>
                        <a:spcAft>
                          <a:spcPts val="0"/>
                        </a:spcAft>
                        <a:buNone/>
                      </a:pPr>
                      <a:r>
                        <a:rPr lang="en-GB" sz="1800" b="1" u="none" strike="noStrike" cap="none" dirty="0">
                          <a:solidFill>
                            <a:srgbClr val="79527B"/>
                          </a:solidFill>
                          <a:latin typeface="Calibri"/>
                          <a:ea typeface="Calibri"/>
                          <a:cs typeface="Calibri"/>
                          <a:sym typeface="Calibri"/>
                        </a:rPr>
                        <a:t>Interorganizational</a:t>
                      </a:r>
                      <a:endParaRPr dirty="0"/>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1318" name="Google Shape;1318;p22" descr="Glühbirne und Zahnrad"/>
          <p:cNvPicPr preferRelativeResize="0"/>
          <p:nvPr/>
        </p:nvPicPr>
        <p:blipFill rotWithShape="1">
          <a:blip r:embed="rId3">
            <a:alphaModFix/>
          </a:blip>
          <a:srcRect/>
          <a:stretch/>
        </p:blipFill>
        <p:spPr>
          <a:xfrm>
            <a:off x="431800" y="1923778"/>
            <a:ext cx="504000" cy="504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23"/>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GB"/>
              <a:t>Crises often do not arise from one cause, but from the interaction of several causes (Multicausality).</a:t>
            </a:r>
            <a:endParaRPr/>
          </a:p>
          <a:p>
            <a:pPr marL="0" lvl="0" indent="0" algn="l" rtl="0">
              <a:lnSpc>
                <a:spcPct val="100000"/>
              </a:lnSpc>
              <a:spcBef>
                <a:spcPts val="600"/>
              </a:spcBef>
              <a:spcAft>
                <a:spcPts val="0"/>
              </a:spcAft>
              <a:buClr>
                <a:srgbClr val="595A59"/>
              </a:buClr>
              <a:buSzPts val="1800"/>
              <a:buNone/>
            </a:pPr>
            <a:r>
              <a:rPr lang="en-GB"/>
              <a:t>Causes of crises include dangers, risks and opportunities that need to be identified.</a:t>
            </a:r>
            <a:endParaRPr/>
          </a:p>
        </p:txBody>
      </p:sp>
      <p:sp>
        <p:nvSpPr>
          <p:cNvPr id="1324" name="Google Shape;1324;p23"/>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en-GB"/>
              <a:t>Findings from root cause research can be used for early detection, prevention and management of crises.        A distinction is made between endogenous and exogenous causes of crises.</a:t>
            </a:r>
            <a:endParaRPr/>
          </a:p>
        </p:txBody>
      </p:sp>
      <p:sp>
        <p:nvSpPr>
          <p:cNvPr id="1325" name="Google Shape;1325;p23"/>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en-GB"/>
              <a:t>Causes of crises in Tourism SMEs and examples</a:t>
            </a:r>
            <a:endParaRPr/>
          </a:p>
          <a:p>
            <a:pPr marL="0" lvl="0" indent="0" algn="l" rtl="0">
              <a:lnSpc>
                <a:spcPct val="90000"/>
              </a:lnSpc>
              <a:spcBef>
                <a:spcPts val="1000"/>
              </a:spcBef>
              <a:spcAft>
                <a:spcPts val="0"/>
              </a:spcAft>
              <a:buClr>
                <a:srgbClr val="79527B"/>
              </a:buClr>
              <a:buSzPts val="1800"/>
              <a:buNone/>
            </a:pPr>
            <a:endParaRPr/>
          </a:p>
        </p:txBody>
      </p:sp>
      <p:graphicFrame>
        <p:nvGraphicFramePr>
          <p:cNvPr id="1326" name="Google Shape;1326;p23"/>
          <p:cNvGraphicFramePr/>
          <p:nvPr/>
        </p:nvGraphicFramePr>
        <p:xfrm>
          <a:off x="3752850" y="1636713"/>
          <a:ext cx="8007350" cy="4753685"/>
        </p:xfrm>
        <a:graphic>
          <a:graphicData uri="http://schemas.openxmlformats.org/drawingml/2006/table">
            <a:tbl>
              <a:tblPr firstRow="1" bandRow="1">
                <a:noFill/>
                <a:tableStyleId>{F8B1FE95-5BE4-45C3-ACB2-2557F7F939E6}</a:tableStyleId>
              </a:tblPr>
              <a:tblGrid>
                <a:gridCol w="4003675">
                  <a:extLst>
                    <a:ext uri="{9D8B030D-6E8A-4147-A177-3AD203B41FA5}">
                      <a16:colId xmlns:a16="http://schemas.microsoft.com/office/drawing/2014/main" val="20000"/>
                    </a:ext>
                  </a:extLst>
                </a:gridCol>
                <a:gridCol w="4003675">
                  <a:extLst>
                    <a:ext uri="{9D8B030D-6E8A-4147-A177-3AD203B41FA5}">
                      <a16:colId xmlns:a16="http://schemas.microsoft.com/office/drawing/2014/main" val="20001"/>
                    </a:ext>
                  </a:extLst>
                </a:gridCol>
              </a:tblGrid>
              <a:tr h="1090800">
                <a:tc>
                  <a:txBody>
                    <a:bodyPr/>
                    <a:lstStyle/>
                    <a:p>
                      <a:pPr marL="0" marR="0" lvl="0" indent="0" algn="l" rtl="0">
                        <a:spcBef>
                          <a:spcPts val="0"/>
                        </a:spcBef>
                        <a:spcAft>
                          <a:spcPts val="0"/>
                        </a:spcAft>
                        <a:buNone/>
                      </a:pPr>
                      <a:r>
                        <a:rPr lang="en-GB" sz="1800" u="none" strike="noStrike" cap="none">
                          <a:solidFill>
                            <a:schemeClr val="lt1"/>
                          </a:solidFill>
                        </a:rPr>
                        <a:t>Exogenous Causes</a:t>
                      </a:r>
                      <a:endParaRPr/>
                    </a:p>
                    <a:p>
                      <a:pPr marL="0" marR="0" lvl="0" indent="0" algn="l" rtl="0">
                        <a:spcBef>
                          <a:spcPts val="0"/>
                        </a:spcBef>
                        <a:spcAft>
                          <a:spcPts val="0"/>
                        </a:spcAft>
                        <a:buNone/>
                      </a:pPr>
                      <a:endParaRPr sz="1800" u="none" strike="noStrike" cap="none">
                        <a:solidFill>
                          <a:schemeClr val="lt1"/>
                        </a:solidFill>
                      </a:endParaRPr>
                    </a:p>
                    <a:p>
                      <a:pPr marL="0" marR="0" lvl="0" indent="0" algn="l" rtl="0">
                        <a:spcBef>
                          <a:spcPts val="0"/>
                        </a:spcBef>
                        <a:spcAft>
                          <a:spcPts val="0"/>
                        </a:spcAft>
                        <a:buNone/>
                      </a:pPr>
                      <a:r>
                        <a:rPr lang="en-GB" sz="1400" u="none" strike="noStrike" cap="none">
                          <a:solidFill>
                            <a:schemeClr val="lt1"/>
                          </a:solidFill>
                        </a:rPr>
                        <a:t>The company cannot be held responsible for the causes.</a:t>
                      </a:r>
                      <a:endParaRPr/>
                    </a:p>
                  </a:txBody>
                  <a:tcPr marL="91450" marR="91450" marT="45725" marB="45725">
                    <a:lnL w="12700" cap="flat" cmpd="sng">
                      <a:solidFill>
                        <a:srgbClr val="79527B"/>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solidFill>
                      <a:srgbClr val="79527B"/>
                    </a:solidFill>
                  </a:tcPr>
                </a:tc>
                <a:tc>
                  <a:txBody>
                    <a:bodyPr/>
                    <a:lstStyle/>
                    <a:p>
                      <a:pPr marL="0" marR="0" lvl="0" indent="0" algn="l" rtl="0">
                        <a:lnSpc>
                          <a:spcPct val="100000"/>
                        </a:lnSpc>
                        <a:spcBef>
                          <a:spcPts val="0"/>
                        </a:spcBef>
                        <a:spcAft>
                          <a:spcPts val="0"/>
                        </a:spcAft>
                        <a:buClr>
                          <a:schemeClr val="lt1"/>
                        </a:buClr>
                        <a:buSzPts val="1800"/>
                        <a:buFont typeface="Calibri"/>
                        <a:buNone/>
                      </a:pPr>
                      <a:r>
                        <a:rPr lang="en-GB" sz="1800" u="none" strike="noStrike" cap="none">
                          <a:solidFill>
                            <a:schemeClr val="lt1"/>
                          </a:solidFill>
                        </a:rPr>
                        <a:t>Endogenous Causes</a:t>
                      </a:r>
                      <a:endParaRPr/>
                    </a:p>
                    <a:p>
                      <a:pPr marL="0" marR="0" lvl="0" indent="0" algn="l" rtl="0">
                        <a:lnSpc>
                          <a:spcPct val="100000"/>
                        </a:lnSpc>
                        <a:spcBef>
                          <a:spcPts val="0"/>
                        </a:spcBef>
                        <a:spcAft>
                          <a:spcPts val="0"/>
                        </a:spcAft>
                        <a:buClr>
                          <a:schemeClr val="dk1"/>
                        </a:buClr>
                        <a:buSzPts val="1800"/>
                        <a:buFont typeface="Calibri"/>
                        <a:buNone/>
                      </a:pPr>
                      <a:endParaRPr sz="1800" u="none" strike="noStrike" cap="none">
                        <a:solidFill>
                          <a:schemeClr val="lt1"/>
                        </a:solidFill>
                      </a:endParaRPr>
                    </a:p>
                    <a:p>
                      <a:pPr marL="0" marR="0" lvl="0" indent="0" algn="l" rtl="0">
                        <a:lnSpc>
                          <a:spcPct val="100000"/>
                        </a:lnSpc>
                        <a:spcBef>
                          <a:spcPts val="0"/>
                        </a:spcBef>
                        <a:spcAft>
                          <a:spcPts val="0"/>
                        </a:spcAft>
                        <a:buClr>
                          <a:schemeClr val="lt1"/>
                        </a:buClr>
                        <a:buSzPts val="1400"/>
                        <a:buFont typeface="Calibri"/>
                        <a:buNone/>
                      </a:pPr>
                      <a:r>
                        <a:rPr lang="en-GB" sz="1400" u="none" strike="noStrike" cap="none">
                          <a:solidFill>
                            <a:schemeClr val="lt1"/>
                          </a:solidFill>
                        </a:rPr>
                        <a:t>The causes can be traced back to the company.</a:t>
                      </a:r>
                      <a:endParaRPr/>
                    </a:p>
                    <a:p>
                      <a:pPr marL="0" marR="0" lvl="0" indent="0" algn="l" rtl="0">
                        <a:spcBef>
                          <a:spcPts val="0"/>
                        </a:spcBef>
                        <a:spcAft>
                          <a:spcPts val="0"/>
                        </a:spcAft>
                        <a:buNone/>
                      </a:pPr>
                      <a:endParaRPr sz="1800" u="none" strike="noStrike" cap="none"/>
                    </a:p>
                  </a:txBody>
                  <a:tcPr marL="91450" marR="91450" marT="45725" marB="45725">
                    <a:lnL w="12700" cap="flat" cmpd="sng">
                      <a:solidFill>
                        <a:schemeClr val="lt1"/>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solidFill>
                      <a:srgbClr val="79527B"/>
                    </a:solidFill>
                  </a:tcPr>
                </a:tc>
                <a:extLst>
                  <a:ext uri="{0D108BD9-81ED-4DB2-BD59-A6C34878D82A}">
                    <a16:rowId xmlns:a16="http://schemas.microsoft.com/office/drawing/2014/main" val="10000"/>
                  </a:ext>
                </a:extLst>
              </a:tr>
              <a:tr h="2166875">
                <a:tc>
                  <a:txBody>
                    <a:bodyPr/>
                    <a:lstStyle/>
                    <a:p>
                      <a:pPr marL="0" marR="0" lvl="0" indent="0" algn="l" rtl="0">
                        <a:spcBef>
                          <a:spcPts val="0"/>
                        </a:spcBef>
                        <a:spcAft>
                          <a:spcPts val="0"/>
                        </a:spcAft>
                        <a:buNone/>
                      </a:pPr>
                      <a:r>
                        <a:rPr lang="en-GB" sz="1800" b="1" u="none" strike="noStrike" cap="none">
                          <a:solidFill>
                            <a:srgbClr val="79527B"/>
                          </a:solidFill>
                        </a:rPr>
                        <a:t>In destination area and in transit:</a:t>
                      </a:r>
                      <a:endParaRPr/>
                    </a:p>
                    <a:p>
                      <a:pPr marL="182563" marR="0" lvl="0" indent="-182563" algn="l" rtl="0">
                        <a:spcBef>
                          <a:spcPts val="600"/>
                        </a:spcBef>
                        <a:spcAft>
                          <a:spcPts val="0"/>
                        </a:spcAft>
                        <a:buClr>
                          <a:srgbClr val="79527B"/>
                        </a:buClr>
                        <a:buSzPts val="1400"/>
                        <a:buFont typeface="Arial"/>
                        <a:buChar char="•"/>
                      </a:pPr>
                      <a:r>
                        <a:rPr lang="en-GB" sz="1400" u="none" strike="noStrike" cap="none">
                          <a:solidFill>
                            <a:srgbClr val="79527B"/>
                          </a:solidFill>
                        </a:rPr>
                        <a:t>Terror attack (Bali 2002)</a:t>
                      </a:r>
                      <a:endParaRPr/>
                    </a:p>
                    <a:p>
                      <a:pPr marL="182563" marR="0" lvl="0" indent="-182563" algn="l" rtl="0">
                        <a:spcBef>
                          <a:spcPts val="600"/>
                        </a:spcBef>
                        <a:spcAft>
                          <a:spcPts val="0"/>
                        </a:spcAft>
                        <a:buClr>
                          <a:srgbClr val="79527B"/>
                        </a:buClr>
                        <a:buSzPts val="1400"/>
                        <a:buFont typeface="Arial"/>
                        <a:buChar char="•"/>
                      </a:pPr>
                      <a:r>
                        <a:rPr lang="en-GB" sz="1400" u="none" strike="noStrike" cap="none">
                          <a:solidFill>
                            <a:srgbClr val="79527B"/>
                          </a:solidFill>
                        </a:rPr>
                        <a:t>Natural disasters (Tsunami in Southeast Asia 2004)</a:t>
                      </a:r>
                      <a:endParaRPr/>
                    </a:p>
                    <a:p>
                      <a:pPr marL="182563" marR="0" lvl="0" indent="-182563" algn="l" rtl="0">
                        <a:spcBef>
                          <a:spcPts val="600"/>
                        </a:spcBef>
                        <a:spcAft>
                          <a:spcPts val="0"/>
                        </a:spcAft>
                        <a:buClr>
                          <a:srgbClr val="79527B"/>
                        </a:buClr>
                        <a:buSzPts val="1400"/>
                        <a:buFont typeface="Arial"/>
                        <a:buChar char="•"/>
                      </a:pPr>
                      <a:r>
                        <a:rPr lang="en-GB" sz="1400" u="none" strike="noStrike" cap="none">
                          <a:solidFill>
                            <a:srgbClr val="79527B"/>
                          </a:solidFill>
                        </a:rPr>
                        <a:t>Diseases (Covid-19 pandemic)</a:t>
                      </a:r>
                      <a:endParaRPr/>
                    </a:p>
                    <a:p>
                      <a:pPr marL="182563" marR="0" lvl="0" indent="-182563" algn="l" rtl="0">
                        <a:spcBef>
                          <a:spcPts val="600"/>
                        </a:spcBef>
                        <a:spcAft>
                          <a:spcPts val="0"/>
                        </a:spcAft>
                        <a:buClr>
                          <a:srgbClr val="79527B"/>
                        </a:buClr>
                        <a:buSzPts val="1400"/>
                        <a:buFont typeface="Arial"/>
                        <a:buChar char="•"/>
                      </a:pPr>
                      <a:r>
                        <a:rPr lang="en-GB" sz="1400" u="none" strike="noStrike" cap="none">
                          <a:solidFill>
                            <a:srgbClr val="79527B"/>
                          </a:solidFill>
                        </a:rPr>
                        <a:t>Civil unrest (Arab spring in the early 2010s)</a:t>
                      </a:r>
                      <a:endParaRPr/>
                    </a:p>
                    <a:p>
                      <a:pPr marL="182563" marR="0" lvl="0" indent="-182563" algn="l" rtl="0">
                        <a:spcBef>
                          <a:spcPts val="600"/>
                        </a:spcBef>
                        <a:spcAft>
                          <a:spcPts val="0"/>
                        </a:spcAft>
                        <a:buClr>
                          <a:srgbClr val="79527B"/>
                        </a:buClr>
                        <a:buSzPts val="1400"/>
                        <a:buFont typeface="Arial"/>
                        <a:buChar char="•"/>
                      </a:pPr>
                      <a:r>
                        <a:rPr lang="en-GB" sz="1400" u="none" strike="noStrike" cap="none">
                          <a:solidFill>
                            <a:srgbClr val="79527B"/>
                          </a:solidFill>
                        </a:rPr>
                        <a:t>Government goals (Mallorca currently fights against low-cost &amp; mass tourism)</a:t>
                      </a:r>
                      <a:endParaRPr/>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tc>
                  <a:txBody>
                    <a:bodyPr/>
                    <a:lstStyle/>
                    <a:p>
                      <a:pPr marL="0" marR="0" lvl="0" indent="0" algn="l" rtl="0">
                        <a:spcBef>
                          <a:spcPts val="0"/>
                        </a:spcBef>
                        <a:spcAft>
                          <a:spcPts val="0"/>
                        </a:spcAft>
                        <a:buNone/>
                      </a:pPr>
                      <a:r>
                        <a:rPr lang="en-GB" sz="1800" b="1" u="none" strike="noStrike" cap="none">
                          <a:solidFill>
                            <a:srgbClr val="79527B"/>
                          </a:solidFill>
                        </a:rPr>
                        <a:t>Internal</a:t>
                      </a:r>
                      <a:endParaRPr/>
                    </a:p>
                    <a:p>
                      <a:pPr marL="182563" marR="0" lvl="0" indent="-182563" algn="l" rtl="0">
                        <a:spcBef>
                          <a:spcPts val="600"/>
                        </a:spcBef>
                        <a:spcAft>
                          <a:spcPts val="0"/>
                        </a:spcAft>
                        <a:buClr>
                          <a:srgbClr val="79527B"/>
                        </a:buClr>
                        <a:buSzPts val="1400"/>
                        <a:buFont typeface="Arial"/>
                        <a:buChar char="•"/>
                      </a:pPr>
                      <a:r>
                        <a:rPr lang="en-GB" sz="1400" b="0" i="0" u="none" strike="noStrike" cap="none">
                          <a:solidFill>
                            <a:srgbClr val="79527B"/>
                          </a:solidFill>
                          <a:latin typeface="Calibri"/>
                          <a:ea typeface="Calibri"/>
                          <a:cs typeface="Calibri"/>
                          <a:sym typeface="Calibri"/>
                        </a:rPr>
                        <a:t>Leadership failures</a:t>
                      </a:r>
                      <a:endParaRPr/>
                    </a:p>
                    <a:p>
                      <a:pPr marL="182563" marR="0" lvl="0" indent="-182563" algn="l" rtl="0">
                        <a:spcBef>
                          <a:spcPts val="600"/>
                        </a:spcBef>
                        <a:spcAft>
                          <a:spcPts val="0"/>
                        </a:spcAft>
                        <a:buClr>
                          <a:srgbClr val="79527B"/>
                        </a:buClr>
                        <a:buSzPts val="1400"/>
                        <a:buFont typeface="Arial"/>
                        <a:buChar char="•"/>
                      </a:pPr>
                      <a:r>
                        <a:rPr lang="en-GB" sz="1400" b="0" i="0" u="none" strike="noStrike" cap="none">
                          <a:solidFill>
                            <a:srgbClr val="79527B"/>
                          </a:solidFill>
                          <a:latin typeface="Calibri"/>
                          <a:ea typeface="Calibri"/>
                          <a:cs typeface="Calibri"/>
                          <a:sym typeface="Calibri"/>
                        </a:rPr>
                        <a:t>Human resources deficiencies</a:t>
                      </a:r>
                      <a:endParaRPr/>
                    </a:p>
                    <a:p>
                      <a:pPr marL="182563" marR="0" lvl="0" indent="-182563" algn="l" rtl="0">
                        <a:spcBef>
                          <a:spcPts val="600"/>
                        </a:spcBef>
                        <a:spcAft>
                          <a:spcPts val="0"/>
                        </a:spcAft>
                        <a:buClr>
                          <a:srgbClr val="79527B"/>
                        </a:buClr>
                        <a:buSzPts val="1400"/>
                        <a:buFont typeface="Arial"/>
                        <a:buChar char="•"/>
                      </a:pPr>
                      <a:r>
                        <a:rPr lang="en-GB" sz="1400" b="0" i="0" u="none" strike="noStrike" cap="none">
                          <a:solidFill>
                            <a:srgbClr val="79527B"/>
                          </a:solidFill>
                          <a:latin typeface="Calibri"/>
                          <a:ea typeface="Calibri"/>
                          <a:cs typeface="Calibri"/>
                          <a:sym typeface="Calibri"/>
                        </a:rPr>
                        <a:t>Lack of safety awareness</a:t>
                      </a:r>
                      <a:endParaRPr/>
                    </a:p>
                    <a:p>
                      <a:pPr marL="182563" marR="0" lvl="0" indent="-182563" algn="l" rtl="0">
                        <a:spcBef>
                          <a:spcPts val="600"/>
                        </a:spcBef>
                        <a:spcAft>
                          <a:spcPts val="0"/>
                        </a:spcAft>
                        <a:buClr>
                          <a:srgbClr val="79527B"/>
                        </a:buClr>
                        <a:buSzPts val="1400"/>
                        <a:buFont typeface="Arial"/>
                        <a:buChar char="•"/>
                      </a:pPr>
                      <a:r>
                        <a:rPr lang="en-GB" sz="1400" u="none" strike="noStrike" cap="none">
                          <a:solidFill>
                            <a:srgbClr val="79527B"/>
                          </a:solidFill>
                        </a:rPr>
                        <a:t>Negligence, etc.</a:t>
                      </a:r>
                      <a:endParaRPr/>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extLst>
                  <a:ext uri="{0D108BD9-81ED-4DB2-BD59-A6C34878D82A}">
                    <a16:rowId xmlns:a16="http://schemas.microsoft.com/office/drawing/2014/main" val="10001"/>
                  </a:ext>
                </a:extLst>
              </a:tr>
              <a:tr h="1385625">
                <a:tc>
                  <a:txBody>
                    <a:bodyPr/>
                    <a:lstStyle/>
                    <a:p>
                      <a:pPr marL="0" marR="0" lvl="0" indent="0" algn="l" rtl="0">
                        <a:spcBef>
                          <a:spcPts val="0"/>
                        </a:spcBef>
                        <a:spcAft>
                          <a:spcPts val="0"/>
                        </a:spcAft>
                        <a:buNone/>
                      </a:pPr>
                      <a:r>
                        <a:rPr lang="en-GB" sz="1800" b="1" u="none" strike="noStrike" cap="none">
                          <a:solidFill>
                            <a:srgbClr val="79527B"/>
                          </a:solidFill>
                        </a:rPr>
                        <a:t>Social development</a:t>
                      </a:r>
                      <a:endParaRPr/>
                    </a:p>
                    <a:p>
                      <a:pPr marL="182563" marR="0" lvl="0" indent="-182563" algn="l" rtl="0">
                        <a:lnSpc>
                          <a:spcPct val="100000"/>
                        </a:lnSpc>
                        <a:spcBef>
                          <a:spcPts val="600"/>
                        </a:spcBef>
                        <a:spcAft>
                          <a:spcPts val="0"/>
                        </a:spcAft>
                        <a:buClr>
                          <a:srgbClr val="79527B"/>
                        </a:buClr>
                        <a:buSzPts val="1400"/>
                        <a:buFont typeface="Arial"/>
                        <a:buChar char="•"/>
                      </a:pPr>
                      <a:r>
                        <a:rPr lang="en-GB" sz="1400" u="none" strike="noStrike" cap="none">
                          <a:solidFill>
                            <a:srgbClr val="79527B"/>
                          </a:solidFill>
                        </a:rPr>
                        <a:t>Changing trends (Agrotourism)</a:t>
                      </a:r>
                      <a:endParaRPr/>
                    </a:p>
                    <a:p>
                      <a:pPr marL="182563" marR="0" lvl="0" indent="-182563" algn="l" rtl="0">
                        <a:lnSpc>
                          <a:spcPct val="100000"/>
                        </a:lnSpc>
                        <a:spcBef>
                          <a:spcPts val="600"/>
                        </a:spcBef>
                        <a:spcAft>
                          <a:spcPts val="0"/>
                        </a:spcAft>
                        <a:buClr>
                          <a:srgbClr val="79527B"/>
                        </a:buClr>
                        <a:buSzPts val="1400"/>
                        <a:buFont typeface="Arial"/>
                        <a:buChar char="•"/>
                      </a:pPr>
                      <a:r>
                        <a:rPr lang="en-GB" sz="1400" b="0" i="0" u="none" strike="noStrike" cap="none">
                          <a:solidFill>
                            <a:srgbClr val="79527B"/>
                          </a:solidFill>
                          <a:latin typeface="Calibri"/>
                          <a:ea typeface="Calibri"/>
                          <a:cs typeface="Calibri"/>
                          <a:sym typeface="Calibri"/>
                        </a:rPr>
                        <a:t>Changing consumer behaviour (increased environmental awareness, sustainability)</a:t>
                      </a:r>
                      <a:endParaRPr sz="1400" u="none" strike="noStrike" cap="none">
                        <a:solidFill>
                          <a:srgbClr val="79527B"/>
                        </a:solidFill>
                      </a:endParaRPr>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tc>
                  <a:txBody>
                    <a:bodyPr/>
                    <a:lstStyle/>
                    <a:p>
                      <a:pPr marL="0" marR="0" lvl="1" indent="0" algn="l" rtl="0">
                        <a:spcBef>
                          <a:spcPts val="0"/>
                        </a:spcBef>
                        <a:spcAft>
                          <a:spcPts val="0"/>
                        </a:spcAft>
                        <a:buNone/>
                      </a:pPr>
                      <a:r>
                        <a:rPr lang="en-GB" sz="1800" b="1" u="none" strike="noStrike" cap="none">
                          <a:solidFill>
                            <a:srgbClr val="79527B"/>
                          </a:solidFill>
                          <a:latin typeface="Calibri"/>
                          <a:ea typeface="Calibri"/>
                          <a:cs typeface="Calibri"/>
                          <a:sym typeface="Calibri"/>
                        </a:rPr>
                        <a:t>Interorganizational</a:t>
                      </a:r>
                      <a:endParaRPr/>
                    </a:p>
                    <a:p>
                      <a:pPr marL="182563" marR="0" lvl="1" indent="-182563" algn="l" rtl="0">
                        <a:spcBef>
                          <a:spcPts val="600"/>
                        </a:spcBef>
                        <a:spcAft>
                          <a:spcPts val="0"/>
                        </a:spcAft>
                        <a:buClr>
                          <a:srgbClr val="79527B"/>
                        </a:buClr>
                        <a:buSzPts val="1400"/>
                        <a:buFont typeface="Arial"/>
                        <a:buChar char="•"/>
                      </a:pPr>
                      <a:r>
                        <a:rPr lang="en-GB" sz="1400" u="none" strike="noStrike" cap="none">
                          <a:solidFill>
                            <a:srgbClr val="79527B"/>
                          </a:solidFill>
                          <a:latin typeface="Calibri"/>
                          <a:ea typeface="Calibri"/>
                          <a:cs typeface="Calibri"/>
                          <a:sym typeface="Calibri"/>
                        </a:rPr>
                        <a:t>Relationship with suppliers</a:t>
                      </a:r>
                      <a:endParaRPr/>
                    </a:p>
                    <a:p>
                      <a:pPr marL="182563" marR="0" lvl="1" indent="-182563" algn="l" rtl="0">
                        <a:spcBef>
                          <a:spcPts val="600"/>
                        </a:spcBef>
                        <a:spcAft>
                          <a:spcPts val="0"/>
                        </a:spcAft>
                        <a:buClr>
                          <a:srgbClr val="79527B"/>
                        </a:buClr>
                        <a:buSzPts val="1400"/>
                        <a:buFont typeface="Arial"/>
                        <a:buChar char="•"/>
                      </a:pPr>
                      <a:r>
                        <a:rPr lang="en-GB" sz="1400" u="none" strike="noStrike" cap="none">
                          <a:solidFill>
                            <a:srgbClr val="79527B"/>
                          </a:solidFill>
                          <a:latin typeface="Calibri"/>
                          <a:ea typeface="Calibri"/>
                          <a:cs typeface="Calibri"/>
                          <a:sym typeface="Calibri"/>
                        </a:rPr>
                        <a:t>Relationship with investors, etc.</a:t>
                      </a:r>
                      <a:endParaRPr/>
                    </a:p>
                  </a:txBody>
                  <a:tcPr marL="91450" marR="91450" marT="45725" marB="45725">
                    <a:lnL w="12700" cap="flat" cmpd="sng">
                      <a:solidFill>
                        <a:srgbClr val="79527B"/>
                      </a:solidFill>
                      <a:prstDash val="solid"/>
                      <a:round/>
                      <a:headEnd type="none" w="sm" len="sm"/>
                      <a:tailEnd type="none" w="sm" len="sm"/>
                    </a:lnL>
                    <a:lnR w="12700" cap="flat" cmpd="sng">
                      <a:solidFill>
                        <a:srgbClr val="79527B"/>
                      </a:solidFill>
                      <a:prstDash val="solid"/>
                      <a:round/>
                      <a:headEnd type="none" w="sm" len="sm"/>
                      <a:tailEnd type="none" w="sm" len="sm"/>
                    </a:lnR>
                    <a:lnT w="12700" cap="flat" cmpd="sng">
                      <a:solidFill>
                        <a:srgbClr val="79527B"/>
                      </a:solidFill>
                      <a:prstDash val="solid"/>
                      <a:round/>
                      <a:headEnd type="none" w="sm" len="sm"/>
                      <a:tailEnd type="none" w="sm" len="sm"/>
                    </a:lnT>
                    <a:lnB w="12700" cap="flat" cmpd="sng">
                      <a:solidFill>
                        <a:srgbClr val="79527B"/>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30"/>
        <p:cNvGrpSpPr/>
        <p:nvPr/>
      </p:nvGrpSpPr>
      <p:grpSpPr>
        <a:xfrm>
          <a:off x="0" y="0"/>
          <a:ext cx="0" cy="0"/>
          <a:chOff x="0" y="0"/>
          <a:chExt cx="0" cy="0"/>
        </a:xfrm>
      </p:grpSpPr>
      <p:sp>
        <p:nvSpPr>
          <p:cNvPr id="1331" name="Google Shape;1331;p24"/>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a:p>
          <a:p>
            <a:pPr marL="0" lvl="0" indent="0" algn="l" rtl="0">
              <a:lnSpc>
                <a:spcPct val="90000"/>
              </a:lnSpc>
              <a:spcBef>
                <a:spcPts val="1000"/>
              </a:spcBef>
              <a:spcAft>
                <a:spcPts val="0"/>
              </a:spcAft>
              <a:buClr>
                <a:schemeClr val="lt1"/>
              </a:buClr>
              <a:buSzPts val="2400"/>
              <a:buNone/>
            </a:pPr>
            <a:endParaRPr/>
          </a:p>
          <a:p>
            <a:pPr marL="0" lvl="0" indent="0" algn="l" rtl="0">
              <a:lnSpc>
                <a:spcPct val="90000"/>
              </a:lnSpc>
              <a:spcBef>
                <a:spcPts val="1000"/>
              </a:spcBef>
              <a:spcAft>
                <a:spcPts val="0"/>
              </a:spcAft>
              <a:buClr>
                <a:schemeClr val="lt1"/>
              </a:buClr>
              <a:buSzPts val="2400"/>
              <a:buNone/>
            </a:pPr>
            <a:r>
              <a:rPr lang="en-GB"/>
              <a:t>What kind of crisis do you think you are most likely to be threatened by?</a:t>
            </a:r>
            <a:endParaRPr/>
          </a:p>
          <a:p>
            <a:pPr marL="0" lvl="0" indent="0" algn="l" rtl="0">
              <a:lnSpc>
                <a:spcPct val="90000"/>
              </a:lnSpc>
              <a:spcBef>
                <a:spcPts val="1000"/>
              </a:spcBef>
              <a:spcAft>
                <a:spcPts val="0"/>
              </a:spcAft>
              <a:buClr>
                <a:schemeClr val="lt1"/>
              </a:buClr>
              <a:buSzPts val="2400"/>
              <a:buNone/>
            </a:pPr>
            <a:r>
              <a:rPr lang="en-GB"/>
              <a:t>Would you be prepared for it?</a:t>
            </a:r>
            <a:endParaRPr/>
          </a:p>
        </p:txBody>
      </p:sp>
      <p:sp>
        <p:nvSpPr>
          <p:cNvPr id="1332" name="Google Shape;1332;p24"/>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en-GB"/>
              <a:t>Discussion &amp; Exchange</a:t>
            </a:r>
            <a:endParaRPr/>
          </a:p>
        </p:txBody>
      </p:sp>
      <p:pic>
        <p:nvPicPr>
          <p:cNvPr id="1333" name="Google Shape;1333;p24" descr="A person standing on a map&#10;&#10;Description automatically generated with medium confidence"/>
          <p:cNvPicPr preferRelativeResize="0">
            <a:picLocks noGrp="1"/>
          </p:cNvPicPr>
          <p:nvPr>
            <p:ph type="pic" idx="2"/>
          </p:nvPr>
        </p:nvPicPr>
        <p:blipFill rotWithShape="1">
          <a:blip r:embed="rId3">
            <a:alphaModFix/>
          </a:blip>
          <a:srcRect l="23224" r="23224"/>
          <a:stretch/>
        </p:blipFill>
        <p:spPr>
          <a:xfrm>
            <a:off x="6852062" y="228600"/>
            <a:ext cx="5105121" cy="6362700"/>
          </a:xfrm>
          <a:prstGeom prst="rect">
            <a:avLst/>
          </a:prstGeom>
          <a:solidFill>
            <a:schemeClr val="lt1"/>
          </a:solid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25"/>
          <p:cNvSpPr txBox="1">
            <a:spLocks noGrp="1"/>
          </p:cNvSpPr>
          <p:nvPr>
            <p:ph type="body" idx="1"/>
          </p:nvPr>
        </p:nvSpPr>
        <p:spPr>
          <a:xfrm>
            <a:off x="666708" y="752638"/>
            <a:ext cx="4329835" cy="164766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595A59"/>
              </a:buClr>
              <a:buSzPts val="4800"/>
              <a:buNone/>
            </a:pPr>
            <a:r>
              <a:rPr lang="en-GB" sz="4800" dirty="0">
                <a:solidFill>
                  <a:srgbClr val="595A59"/>
                </a:solidFill>
              </a:rPr>
              <a:t>Tools that help to analyse your starting position</a:t>
            </a:r>
            <a:endParaRPr sz="4800" dirty="0">
              <a:solidFill>
                <a:srgbClr val="595A59"/>
              </a:solidFill>
            </a:endParaRPr>
          </a:p>
          <a:p>
            <a:pPr marL="0" lvl="0" indent="0" algn="l" rtl="0">
              <a:lnSpc>
                <a:spcPct val="90000"/>
              </a:lnSpc>
              <a:spcBef>
                <a:spcPts val="300"/>
              </a:spcBef>
              <a:spcAft>
                <a:spcPts val="0"/>
              </a:spcAft>
              <a:buClr>
                <a:schemeClr val="lt1"/>
              </a:buClr>
              <a:buSzPts val="4800"/>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cxnSp>
        <p:nvCxnSpPr>
          <p:cNvPr id="1343" name="Google Shape;1343;p26"/>
          <p:cNvCxnSpPr/>
          <p:nvPr/>
        </p:nvCxnSpPr>
        <p:spPr>
          <a:xfrm>
            <a:off x="9912046" y="3422854"/>
            <a:ext cx="0" cy="176893"/>
          </a:xfrm>
          <a:prstGeom prst="straightConnector1">
            <a:avLst/>
          </a:prstGeom>
          <a:noFill/>
          <a:ln w="38100" cap="flat" cmpd="sng">
            <a:solidFill>
              <a:srgbClr val="BFBFBF"/>
            </a:solidFill>
            <a:prstDash val="solid"/>
            <a:miter lim="800000"/>
            <a:headEnd type="none" w="sm" len="sm"/>
            <a:tailEnd type="none" w="sm" len="sm"/>
          </a:ln>
        </p:spPr>
      </p:cxnSp>
      <p:cxnSp>
        <p:nvCxnSpPr>
          <p:cNvPr id="1344" name="Google Shape;1344;p26"/>
          <p:cNvCxnSpPr/>
          <p:nvPr/>
        </p:nvCxnSpPr>
        <p:spPr>
          <a:xfrm>
            <a:off x="8916685" y="3599746"/>
            <a:ext cx="1976437" cy="0"/>
          </a:xfrm>
          <a:prstGeom prst="straightConnector1">
            <a:avLst/>
          </a:prstGeom>
          <a:noFill/>
          <a:ln w="38100" cap="flat" cmpd="sng">
            <a:solidFill>
              <a:srgbClr val="BFBFBF"/>
            </a:solidFill>
            <a:prstDash val="solid"/>
            <a:miter lim="800000"/>
            <a:headEnd type="none" w="sm" len="sm"/>
            <a:tailEnd type="none" w="sm" len="sm"/>
          </a:ln>
        </p:spPr>
      </p:cxnSp>
      <p:cxnSp>
        <p:nvCxnSpPr>
          <p:cNvPr id="1345" name="Google Shape;1345;p26"/>
          <p:cNvCxnSpPr/>
          <p:nvPr/>
        </p:nvCxnSpPr>
        <p:spPr>
          <a:xfrm>
            <a:off x="8916684" y="3596174"/>
            <a:ext cx="0" cy="177404"/>
          </a:xfrm>
          <a:prstGeom prst="straightConnector1">
            <a:avLst/>
          </a:prstGeom>
          <a:noFill/>
          <a:ln w="38100" cap="flat" cmpd="sng">
            <a:solidFill>
              <a:srgbClr val="BFBFBF"/>
            </a:solidFill>
            <a:prstDash val="solid"/>
            <a:miter lim="800000"/>
            <a:headEnd type="none" w="sm" len="sm"/>
            <a:tailEnd type="none" w="sm" len="sm"/>
          </a:ln>
        </p:spPr>
      </p:cxnSp>
      <p:cxnSp>
        <p:nvCxnSpPr>
          <p:cNvPr id="1346" name="Google Shape;1346;p26"/>
          <p:cNvCxnSpPr>
            <a:endCxn id="1347" idx="0"/>
          </p:cNvCxnSpPr>
          <p:nvPr/>
        </p:nvCxnSpPr>
        <p:spPr>
          <a:xfrm>
            <a:off x="10900265" y="3596250"/>
            <a:ext cx="0" cy="180900"/>
          </a:xfrm>
          <a:prstGeom prst="straightConnector1">
            <a:avLst/>
          </a:prstGeom>
          <a:noFill/>
          <a:ln w="38100" cap="flat" cmpd="sng">
            <a:solidFill>
              <a:srgbClr val="BFBFBF"/>
            </a:solidFill>
            <a:prstDash val="solid"/>
            <a:miter lim="800000"/>
            <a:headEnd type="none" w="sm" len="sm"/>
            <a:tailEnd type="none" w="sm" len="sm"/>
          </a:ln>
        </p:spPr>
      </p:cxnSp>
      <p:cxnSp>
        <p:nvCxnSpPr>
          <p:cNvPr id="1348" name="Google Shape;1348;p26"/>
          <p:cNvCxnSpPr/>
          <p:nvPr/>
        </p:nvCxnSpPr>
        <p:spPr>
          <a:xfrm>
            <a:off x="7771302" y="2657963"/>
            <a:ext cx="0" cy="175023"/>
          </a:xfrm>
          <a:prstGeom prst="straightConnector1">
            <a:avLst/>
          </a:prstGeom>
          <a:noFill/>
          <a:ln w="38100" cap="flat" cmpd="sng">
            <a:solidFill>
              <a:srgbClr val="BFBFBF"/>
            </a:solidFill>
            <a:prstDash val="solid"/>
            <a:miter lim="800000"/>
            <a:headEnd type="none" w="sm" len="sm"/>
            <a:tailEnd type="none" w="sm" len="sm"/>
          </a:ln>
        </p:spPr>
      </p:cxnSp>
      <p:cxnSp>
        <p:nvCxnSpPr>
          <p:cNvPr id="1349" name="Google Shape;1349;p26"/>
          <p:cNvCxnSpPr/>
          <p:nvPr/>
        </p:nvCxnSpPr>
        <p:spPr>
          <a:xfrm>
            <a:off x="5647228" y="2836556"/>
            <a:ext cx="4260056" cy="0"/>
          </a:xfrm>
          <a:prstGeom prst="straightConnector1">
            <a:avLst/>
          </a:prstGeom>
          <a:noFill/>
          <a:ln w="38100" cap="flat" cmpd="sng">
            <a:solidFill>
              <a:srgbClr val="BFBFBF"/>
            </a:solidFill>
            <a:prstDash val="solid"/>
            <a:miter lim="800000"/>
            <a:headEnd type="none" w="sm" len="sm"/>
            <a:tailEnd type="none" w="sm" len="sm"/>
          </a:ln>
        </p:spPr>
      </p:cxnSp>
      <p:cxnSp>
        <p:nvCxnSpPr>
          <p:cNvPr id="1350" name="Google Shape;1350;p26"/>
          <p:cNvCxnSpPr/>
          <p:nvPr/>
        </p:nvCxnSpPr>
        <p:spPr>
          <a:xfrm>
            <a:off x="5647228" y="2836557"/>
            <a:ext cx="0" cy="196453"/>
          </a:xfrm>
          <a:prstGeom prst="straightConnector1">
            <a:avLst/>
          </a:prstGeom>
          <a:noFill/>
          <a:ln w="38100" cap="flat" cmpd="sng">
            <a:solidFill>
              <a:srgbClr val="BFBFBF"/>
            </a:solidFill>
            <a:prstDash val="solid"/>
            <a:miter lim="800000"/>
            <a:headEnd type="none" w="sm" len="sm"/>
            <a:tailEnd type="none" w="sm" len="sm"/>
          </a:ln>
        </p:spPr>
      </p:cxnSp>
      <p:cxnSp>
        <p:nvCxnSpPr>
          <p:cNvPr id="1351" name="Google Shape;1351;p26"/>
          <p:cNvCxnSpPr>
            <a:endCxn id="1352" idx="0"/>
          </p:cNvCxnSpPr>
          <p:nvPr/>
        </p:nvCxnSpPr>
        <p:spPr>
          <a:xfrm flipH="1">
            <a:off x="9906689" y="2832881"/>
            <a:ext cx="600" cy="203700"/>
          </a:xfrm>
          <a:prstGeom prst="straightConnector1">
            <a:avLst/>
          </a:prstGeom>
          <a:noFill/>
          <a:ln w="38100" cap="flat" cmpd="sng">
            <a:solidFill>
              <a:srgbClr val="BFBFBF"/>
            </a:solidFill>
            <a:prstDash val="solid"/>
            <a:miter lim="800000"/>
            <a:headEnd type="none" w="sm" len="sm"/>
            <a:tailEnd type="none" w="sm" len="sm"/>
          </a:ln>
        </p:spPr>
      </p:cxnSp>
      <p:sp>
        <p:nvSpPr>
          <p:cNvPr id="1353" name="Google Shape;1353;p26"/>
          <p:cNvSpPr/>
          <p:nvPr/>
        </p:nvSpPr>
        <p:spPr>
          <a:xfrm>
            <a:off x="5529355" y="2261485"/>
            <a:ext cx="4495800" cy="396477"/>
          </a:xfrm>
          <a:prstGeom prst="rect">
            <a:avLst/>
          </a:prstGeom>
          <a:solidFill>
            <a:srgbClr val="3FAB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4" name="Google Shape;1354;p26"/>
          <p:cNvSpPr/>
          <p:nvPr/>
        </p:nvSpPr>
        <p:spPr>
          <a:xfrm>
            <a:off x="5529355" y="2140041"/>
            <a:ext cx="4495800" cy="457200"/>
          </a:xfrm>
          <a:prstGeom prst="rect">
            <a:avLst/>
          </a:prstGeom>
          <a:solidFill>
            <a:srgbClr val="70CA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5" name="Google Shape;1355;p26"/>
          <p:cNvSpPr/>
          <p:nvPr/>
        </p:nvSpPr>
        <p:spPr>
          <a:xfrm>
            <a:off x="3733893" y="3125879"/>
            <a:ext cx="3827860" cy="303609"/>
          </a:xfrm>
          <a:prstGeom prst="rect">
            <a:avLst/>
          </a:prstGeom>
          <a:solidFill>
            <a:srgbClr val="3FAB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6" name="Google Shape;1356;p26"/>
          <p:cNvSpPr/>
          <p:nvPr/>
        </p:nvSpPr>
        <p:spPr>
          <a:xfrm>
            <a:off x="3733893" y="3036581"/>
            <a:ext cx="3827860" cy="350044"/>
          </a:xfrm>
          <a:prstGeom prst="rect">
            <a:avLst/>
          </a:prstGeom>
          <a:solidFill>
            <a:srgbClr val="70CA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7" name="Google Shape;1357;p26"/>
          <p:cNvSpPr/>
          <p:nvPr/>
        </p:nvSpPr>
        <p:spPr>
          <a:xfrm>
            <a:off x="7992759" y="3125879"/>
            <a:ext cx="3827859" cy="303609"/>
          </a:xfrm>
          <a:prstGeom prst="rect">
            <a:avLst/>
          </a:prstGeom>
          <a:solidFill>
            <a:srgbClr val="3FAB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2" name="Google Shape;1352;p26"/>
          <p:cNvSpPr/>
          <p:nvPr/>
        </p:nvSpPr>
        <p:spPr>
          <a:xfrm>
            <a:off x="7992759" y="3036581"/>
            <a:ext cx="3827859" cy="350044"/>
          </a:xfrm>
          <a:prstGeom prst="rect">
            <a:avLst/>
          </a:prstGeom>
          <a:solidFill>
            <a:srgbClr val="70CA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8" name="Google Shape;1358;p26"/>
          <p:cNvSpPr/>
          <p:nvPr/>
        </p:nvSpPr>
        <p:spPr>
          <a:xfrm>
            <a:off x="3733893" y="3900973"/>
            <a:ext cx="1840706" cy="2506774"/>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59" name="Google Shape;1359;p26"/>
          <p:cNvSpPr/>
          <p:nvPr/>
        </p:nvSpPr>
        <p:spPr>
          <a:xfrm>
            <a:off x="3733893" y="3777150"/>
            <a:ext cx="1840706" cy="351235"/>
          </a:xfrm>
          <a:prstGeom prst="rect">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60" name="Google Shape;1360;p26"/>
          <p:cNvSpPr/>
          <p:nvPr/>
        </p:nvSpPr>
        <p:spPr>
          <a:xfrm>
            <a:off x="5709141" y="3900973"/>
            <a:ext cx="1841897" cy="2531356"/>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61" name="Google Shape;1361;p26"/>
          <p:cNvSpPr/>
          <p:nvPr/>
        </p:nvSpPr>
        <p:spPr>
          <a:xfrm>
            <a:off x="5709141" y="3777150"/>
            <a:ext cx="1841897" cy="351235"/>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62" name="Google Shape;1362;p26"/>
          <p:cNvSpPr/>
          <p:nvPr/>
        </p:nvSpPr>
        <p:spPr>
          <a:xfrm>
            <a:off x="8003475" y="3918834"/>
            <a:ext cx="1841897" cy="2513495"/>
          </a:xfrm>
          <a:prstGeom prst="rect">
            <a:avLst/>
          </a:prstGeom>
          <a:solidFill>
            <a:srgbClr val="81D1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63" name="Google Shape;1363;p26"/>
          <p:cNvSpPr/>
          <p:nvPr/>
        </p:nvSpPr>
        <p:spPr>
          <a:xfrm>
            <a:off x="8003475" y="3777150"/>
            <a:ext cx="1841897" cy="351235"/>
          </a:xfrm>
          <a:prstGeom prst="rect">
            <a:avLst/>
          </a:prstGeom>
          <a:solidFill>
            <a:srgbClr val="76C0B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64" name="Google Shape;1364;p26"/>
          <p:cNvSpPr/>
          <p:nvPr/>
        </p:nvSpPr>
        <p:spPr>
          <a:xfrm>
            <a:off x="9979912" y="3918834"/>
            <a:ext cx="1840706" cy="2488913"/>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347" name="Google Shape;1347;p26"/>
          <p:cNvSpPr/>
          <p:nvPr/>
        </p:nvSpPr>
        <p:spPr>
          <a:xfrm>
            <a:off x="9979912" y="3777150"/>
            <a:ext cx="1840706" cy="351235"/>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1365" name="Google Shape;1365;p26"/>
          <p:cNvCxnSpPr>
            <a:stCxn id="1355" idx="2"/>
          </p:cNvCxnSpPr>
          <p:nvPr/>
        </p:nvCxnSpPr>
        <p:spPr>
          <a:xfrm>
            <a:off x="5647823" y="3429488"/>
            <a:ext cx="1800" cy="166800"/>
          </a:xfrm>
          <a:prstGeom prst="straightConnector1">
            <a:avLst/>
          </a:prstGeom>
          <a:noFill/>
          <a:ln w="38100" cap="flat" cmpd="sng">
            <a:solidFill>
              <a:srgbClr val="BFBFBF"/>
            </a:solidFill>
            <a:prstDash val="solid"/>
            <a:miter lim="800000"/>
            <a:headEnd type="none" w="sm" len="sm"/>
            <a:tailEnd type="none" w="sm" len="sm"/>
          </a:ln>
        </p:spPr>
      </p:cxnSp>
      <p:cxnSp>
        <p:nvCxnSpPr>
          <p:cNvPr id="1366" name="Google Shape;1366;p26"/>
          <p:cNvCxnSpPr/>
          <p:nvPr/>
        </p:nvCxnSpPr>
        <p:spPr>
          <a:xfrm>
            <a:off x="4654247" y="3599746"/>
            <a:ext cx="1976437" cy="0"/>
          </a:xfrm>
          <a:prstGeom prst="straightConnector1">
            <a:avLst/>
          </a:prstGeom>
          <a:noFill/>
          <a:ln w="38100" cap="flat" cmpd="sng">
            <a:solidFill>
              <a:srgbClr val="BFBFBF"/>
            </a:solidFill>
            <a:prstDash val="solid"/>
            <a:miter lim="800000"/>
            <a:headEnd type="none" w="sm" len="sm"/>
            <a:tailEnd type="none" w="sm" len="sm"/>
          </a:ln>
        </p:spPr>
      </p:cxnSp>
      <p:cxnSp>
        <p:nvCxnSpPr>
          <p:cNvPr id="1367" name="Google Shape;1367;p26"/>
          <p:cNvCxnSpPr/>
          <p:nvPr/>
        </p:nvCxnSpPr>
        <p:spPr>
          <a:xfrm>
            <a:off x="4654246" y="3599746"/>
            <a:ext cx="0" cy="173832"/>
          </a:xfrm>
          <a:prstGeom prst="straightConnector1">
            <a:avLst/>
          </a:prstGeom>
          <a:noFill/>
          <a:ln w="38100" cap="flat" cmpd="sng">
            <a:solidFill>
              <a:srgbClr val="BFBFBF"/>
            </a:solidFill>
            <a:prstDash val="solid"/>
            <a:miter lim="800000"/>
            <a:headEnd type="none" w="sm" len="sm"/>
            <a:tailEnd type="none" w="sm" len="sm"/>
          </a:ln>
        </p:spPr>
      </p:cxnSp>
      <p:cxnSp>
        <p:nvCxnSpPr>
          <p:cNvPr id="1368" name="Google Shape;1368;p26"/>
          <p:cNvCxnSpPr>
            <a:endCxn id="1361" idx="0"/>
          </p:cNvCxnSpPr>
          <p:nvPr/>
        </p:nvCxnSpPr>
        <p:spPr>
          <a:xfrm flipH="1">
            <a:off x="6630090" y="3596250"/>
            <a:ext cx="600" cy="180900"/>
          </a:xfrm>
          <a:prstGeom prst="straightConnector1">
            <a:avLst/>
          </a:prstGeom>
          <a:noFill/>
          <a:ln w="38100" cap="flat" cmpd="sng">
            <a:solidFill>
              <a:srgbClr val="BFBFBF"/>
            </a:solidFill>
            <a:prstDash val="solid"/>
            <a:miter lim="800000"/>
            <a:headEnd type="none" w="sm" len="sm"/>
            <a:tailEnd type="none" w="sm" len="sm"/>
          </a:ln>
        </p:spPr>
      </p:cxnSp>
      <p:sp>
        <p:nvSpPr>
          <p:cNvPr id="1369" name="Google Shape;1369;p26"/>
          <p:cNvSpPr txBox="1"/>
          <p:nvPr/>
        </p:nvSpPr>
        <p:spPr>
          <a:xfrm>
            <a:off x="6937730" y="2140041"/>
            <a:ext cx="1667144" cy="4734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2476" b="1" dirty="0">
                <a:solidFill>
                  <a:schemeClr val="lt1"/>
                </a:solidFill>
                <a:latin typeface="Calibri"/>
                <a:ea typeface="Calibri"/>
                <a:cs typeface="Calibri"/>
                <a:sym typeface="Calibri"/>
              </a:rPr>
              <a:t>ANALYSIS</a:t>
            </a:r>
            <a:endParaRPr sz="2476" b="1" dirty="0">
              <a:solidFill>
                <a:schemeClr val="lt1"/>
              </a:solidFill>
              <a:latin typeface="Calibri"/>
              <a:ea typeface="Calibri"/>
              <a:cs typeface="Calibri"/>
              <a:sym typeface="Calibri"/>
            </a:endParaRPr>
          </a:p>
        </p:txBody>
      </p:sp>
      <p:sp>
        <p:nvSpPr>
          <p:cNvPr id="1370" name="Google Shape;1370;p26"/>
          <p:cNvSpPr txBox="1"/>
          <p:nvPr/>
        </p:nvSpPr>
        <p:spPr>
          <a:xfrm>
            <a:off x="5229524" y="3064825"/>
            <a:ext cx="9477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75" b="1" dirty="0">
                <a:solidFill>
                  <a:schemeClr val="lt1"/>
                </a:solidFill>
                <a:latin typeface="Calibri"/>
                <a:ea typeface="Calibri"/>
                <a:cs typeface="Calibri"/>
                <a:sym typeface="Calibri"/>
              </a:rPr>
              <a:t>INTERNAL</a:t>
            </a:r>
            <a:endParaRPr sz="1275" b="1" dirty="0">
              <a:solidFill>
                <a:schemeClr val="lt1"/>
              </a:solidFill>
              <a:latin typeface="Calibri"/>
              <a:ea typeface="Calibri"/>
              <a:cs typeface="Calibri"/>
              <a:sym typeface="Calibri"/>
            </a:endParaRPr>
          </a:p>
        </p:txBody>
      </p:sp>
      <p:sp>
        <p:nvSpPr>
          <p:cNvPr id="1371" name="Google Shape;1371;p26"/>
          <p:cNvSpPr txBox="1"/>
          <p:nvPr/>
        </p:nvSpPr>
        <p:spPr>
          <a:xfrm>
            <a:off x="9490301" y="3064825"/>
            <a:ext cx="10470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75" b="1" dirty="0">
                <a:solidFill>
                  <a:schemeClr val="lt1"/>
                </a:solidFill>
                <a:latin typeface="Calibri"/>
                <a:ea typeface="Calibri"/>
                <a:cs typeface="Calibri"/>
                <a:sym typeface="Calibri"/>
              </a:rPr>
              <a:t>EXTERNAL</a:t>
            </a:r>
            <a:endParaRPr sz="1275" b="1" dirty="0">
              <a:solidFill>
                <a:schemeClr val="lt1"/>
              </a:solidFill>
              <a:latin typeface="Calibri"/>
              <a:ea typeface="Calibri"/>
              <a:cs typeface="Calibri"/>
              <a:sym typeface="Calibri"/>
            </a:endParaRPr>
          </a:p>
        </p:txBody>
      </p:sp>
      <p:sp>
        <p:nvSpPr>
          <p:cNvPr id="1372" name="Google Shape;1372;p26"/>
          <p:cNvSpPr txBox="1"/>
          <p:nvPr/>
        </p:nvSpPr>
        <p:spPr>
          <a:xfrm>
            <a:off x="10526148" y="3808500"/>
            <a:ext cx="9039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75" b="1">
                <a:solidFill>
                  <a:schemeClr val="lt1"/>
                </a:solidFill>
                <a:latin typeface="Calibri"/>
                <a:ea typeface="Calibri"/>
                <a:cs typeface="Calibri"/>
                <a:sym typeface="Calibri"/>
              </a:rPr>
              <a:t>THREATS</a:t>
            </a:r>
            <a:endParaRPr sz="1275" b="1">
              <a:solidFill>
                <a:schemeClr val="lt1"/>
              </a:solidFill>
              <a:latin typeface="Calibri"/>
              <a:ea typeface="Calibri"/>
              <a:cs typeface="Calibri"/>
              <a:sym typeface="Calibri"/>
            </a:endParaRPr>
          </a:p>
        </p:txBody>
      </p:sp>
      <p:sp>
        <p:nvSpPr>
          <p:cNvPr id="1373" name="Google Shape;1373;p26"/>
          <p:cNvSpPr txBox="1"/>
          <p:nvPr/>
        </p:nvSpPr>
        <p:spPr>
          <a:xfrm>
            <a:off x="8311926" y="3808500"/>
            <a:ext cx="13113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75" b="1">
                <a:solidFill>
                  <a:schemeClr val="lt1"/>
                </a:solidFill>
                <a:latin typeface="Calibri"/>
                <a:ea typeface="Calibri"/>
                <a:cs typeface="Calibri"/>
                <a:sym typeface="Calibri"/>
              </a:rPr>
              <a:t>OPPORTUNITIES</a:t>
            </a:r>
            <a:endParaRPr sz="1275" b="1">
              <a:solidFill>
                <a:schemeClr val="lt1"/>
              </a:solidFill>
              <a:latin typeface="Calibri"/>
              <a:ea typeface="Calibri"/>
              <a:cs typeface="Calibri"/>
              <a:sym typeface="Calibri"/>
            </a:endParaRPr>
          </a:p>
        </p:txBody>
      </p:sp>
      <p:sp>
        <p:nvSpPr>
          <p:cNvPr id="1374" name="Google Shape;1374;p26"/>
          <p:cNvSpPr txBox="1"/>
          <p:nvPr/>
        </p:nvSpPr>
        <p:spPr>
          <a:xfrm>
            <a:off x="6106550" y="3808500"/>
            <a:ext cx="11307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75" b="1">
                <a:solidFill>
                  <a:schemeClr val="lt1"/>
                </a:solidFill>
                <a:latin typeface="Calibri"/>
                <a:ea typeface="Calibri"/>
                <a:cs typeface="Calibri"/>
                <a:sym typeface="Calibri"/>
              </a:rPr>
              <a:t>WEAKNESSES</a:t>
            </a:r>
            <a:endParaRPr sz="1275" b="1">
              <a:solidFill>
                <a:schemeClr val="lt1"/>
              </a:solidFill>
              <a:latin typeface="Calibri"/>
              <a:ea typeface="Calibri"/>
              <a:cs typeface="Calibri"/>
              <a:sym typeface="Calibri"/>
            </a:endParaRPr>
          </a:p>
        </p:txBody>
      </p:sp>
      <p:sp>
        <p:nvSpPr>
          <p:cNvPr id="1375" name="Google Shape;1375;p26"/>
          <p:cNvSpPr txBox="1"/>
          <p:nvPr/>
        </p:nvSpPr>
        <p:spPr>
          <a:xfrm>
            <a:off x="4180376" y="3808500"/>
            <a:ext cx="1047000" cy="2886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1275" b="1">
                <a:solidFill>
                  <a:schemeClr val="lt1"/>
                </a:solidFill>
                <a:latin typeface="Calibri"/>
                <a:ea typeface="Calibri"/>
                <a:cs typeface="Calibri"/>
                <a:sym typeface="Calibri"/>
              </a:rPr>
              <a:t>STRENGTHS</a:t>
            </a:r>
            <a:endParaRPr sz="1275" b="1">
              <a:solidFill>
                <a:schemeClr val="lt1"/>
              </a:solidFill>
              <a:latin typeface="Calibri"/>
              <a:ea typeface="Calibri"/>
              <a:cs typeface="Calibri"/>
              <a:sym typeface="Calibri"/>
            </a:endParaRPr>
          </a:p>
        </p:txBody>
      </p:sp>
      <p:sp>
        <p:nvSpPr>
          <p:cNvPr id="1376" name="Google Shape;1376;p26"/>
          <p:cNvSpPr txBox="1"/>
          <p:nvPr/>
        </p:nvSpPr>
        <p:spPr>
          <a:xfrm>
            <a:off x="3819402" y="4170935"/>
            <a:ext cx="1669691" cy="1559674"/>
          </a:xfrm>
          <a:prstGeom prst="rect">
            <a:avLst/>
          </a:prstGeom>
          <a:noFill/>
          <a:ln>
            <a:noFill/>
          </a:ln>
        </p:spPr>
        <p:txBody>
          <a:bodyPr spcFirstLastPara="1" wrap="square" lIns="81575" tIns="40775" rIns="81575" bIns="40775" anchor="t" anchorCtr="0">
            <a:spAutoFit/>
          </a:bodyPr>
          <a:lstStyle/>
          <a:p>
            <a:pPr marL="0" marR="0" lvl="0" indent="0" algn="l" rtl="0">
              <a:spcBef>
                <a:spcPts val="0"/>
              </a:spcBef>
              <a:spcAft>
                <a:spcPts val="0"/>
              </a:spcAft>
              <a:buClr>
                <a:schemeClr val="lt1"/>
              </a:buClr>
              <a:buSzPts val="1200"/>
              <a:buFont typeface="Arial"/>
              <a:buNone/>
            </a:pPr>
            <a:r>
              <a:rPr lang="en-GB" sz="1200" dirty="0">
                <a:solidFill>
                  <a:schemeClr val="lt1"/>
                </a:solidFill>
                <a:latin typeface="Calibri"/>
                <a:ea typeface="Calibri"/>
                <a:cs typeface="Calibri"/>
                <a:sym typeface="Calibri"/>
              </a:rPr>
              <a:t>Strengths describe what an organization excels at and what separates it from the competition: a strong brand, loyal customer base, a strong balance sheet, unique technology, and so on. </a:t>
            </a:r>
            <a:endParaRPr dirty="0"/>
          </a:p>
        </p:txBody>
      </p:sp>
      <p:sp>
        <p:nvSpPr>
          <p:cNvPr id="1377" name="Google Shape;1377;p26"/>
          <p:cNvSpPr txBox="1"/>
          <p:nvPr/>
        </p:nvSpPr>
        <p:spPr>
          <a:xfrm>
            <a:off x="5758299" y="4170935"/>
            <a:ext cx="1766510" cy="2113672"/>
          </a:xfrm>
          <a:prstGeom prst="rect">
            <a:avLst/>
          </a:prstGeom>
          <a:noFill/>
          <a:ln>
            <a:noFill/>
          </a:ln>
        </p:spPr>
        <p:txBody>
          <a:bodyPr spcFirstLastPara="1" wrap="square" lIns="81575" tIns="40775" rIns="81575" bIns="40775" anchor="t" anchorCtr="0">
            <a:spAutoFit/>
          </a:bodyPr>
          <a:lstStyle/>
          <a:p>
            <a:pPr marL="0" marR="0" lvl="0" indent="0" algn="l" rtl="0">
              <a:spcBef>
                <a:spcPts val="0"/>
              </a:spcBef>
              <a:spcAft>
                <a:spcPts val="0"/>
              </a:spcAft>
              <a:buClr>
                <a:schemeClr val="lt1"/>
              </a:buClr>
              <a:buSzPts val="1200"/>
              <a:buFont typeface="Arial"/>
              <a:buNone/>
            </a:pPr>
            <a:r>
              <a:rPr lang="en-GB" sz="1200" dirty="0">
                <a:solidFill>
                  <a:schemeClr val="lt1"/>
                </a:solidFill>
                <a:latin typeface="Calibri"/>
                <a:ea typeface="Calibri"/>
                <a:cs typeface="Calibri"/>
                <a:sym typeface="Calibri"/>
              </a:rPr>
              <a:t>Weaknesses stop an organization from performing at its optimum level. They are areas where the business needs to improve to remain competitive: a weak brand, high levels of debt, an inadequate supply chain, or lack of capital.</a:t>
            </a:r>
            <a:endParaRPr dirty="0"/>
          </a:p>
        </p:txBody>
      </p:sp>
      <p:sp>
        <p:nvSpPr>
          <p:cNvPr id="1378" name="Google Shape;1378;p26"/>
          <p:cNvSpPr txBox="1"/>
          <p:nvPr/>
        </p:nvSpPr>
        <p:spPr>
          <a:xfrm>
            <a:off x="8089578" y="4170935"/>
            <a:ext cx="1669691" cy="2113672"/>
          </a:xfrm>
          <a:prstGeom prst="rect">
            <a:avLst/>
          </a:prstGeom>
          <a:noFill/>
          <a:ln>
            <a:noFill/>
          </a:ln>
        </p:spPr>
        <p:txBody>
          <a:bodyPr spcFirstLastPara="1" wrap="square" lIns="81575" tIns="40775" rIns="81575" bIns="40775" anchor="t" anchorCtr="0">
            <a:spAutoFit/>
          </a:bodyPr>
          <a:lstStyle/>
          <a:p>
            <a:pPr marL="0" marR="0" lvl="0" indent="0" algn="l" rtl="0">
              <a:spcBef>
                <a:spcPts val="0"/>
              </a:spcBef>
              <a:spcAft>
                <a:spcPts val="0"/>
              </a:spcAft>
              <a:buClr>
                <a:schemeClr val="lt1"/>
              </a:buClr>
              <a:buSzPts val="1200"/>
              <a:buFont typeface="Arial"/>
              <a:buNone/>
            </a:pPr>
            <a:r>
              <a:rPr lang="en-GB" sz="1200" dirty="0">
                <a:solidFill>
                  <a:schemeClr val="lt1"/>
                </a:solidFill>
                <a:latin typeface="Calibri"/>
                <a:ea typeface="Calibri"/>
                <a:cs typeface="Calibri"/>
                <a:sym typeface="Calibri"/>
              </a:rPr>
              <a:t>Opportunities refer to </a:t>
            </a:r>
            <a:r>
              <a:rPr lang="en-GB" sz="1200" dirty="0" err="1">
                <a:solidFill>
                  <a:schemeClr val="lt1"/>
                </a:solidFill>
                <a:latin typeface="Calibri"/>
                <a:ea typeface="Calibri"/>
                <a:cs typeface="Calibri"/>
                <a:sym typeface="Calibri"/>
              </a:rPr>
              <a:t>favorable</a:t>
            </a:r>
            <a:r>
              <a:rPr lang="en-GB" sz="1200" dirty="0">
                <a:solidFill>
                  <a:schemeClr val="lt1"/>
                </a:solidFill>
                <a:latin typeface="Calibri"/>
                <a:ea typeface="Calibri"/>
                <a:cs typeface="Calibri"/>
                <a:sym typeface="Calibri"/>
              </a:rPr>
              <a:t> external factors that could give an organization a competitive advantage. For example, if a country cuts tariffs, a car manufacturer can export its cars into a new market, increasing sales and market share.</a:t>
            </a:r>
            <a:endParaRPr dirty="0"/>
          </a:p>
        </p:txBody>
      </p:sp>
      <p:sp>
        <p:nvSpPr>
          <p:cNvPr id="1379" name="Google Shape;1379;p26"/>
          <p:cNvSpPr txBox="1"/>
          <p:nvPr/>
        </p:nvSpPr>
        <p:spPr>
          <a:xfrm>
            <a:off x="9987957" y="4133991"/>
            <a:ext cx="1832661" cy="2298338"/>
          </a:xfrm>
          <a:prstGeom prst="rect">
            <a:avLst/>
          </a:prstGeom>
          <a:solidFill>
            <a:srgbClr val="916395"/>
          </a:solidFill>
          <a:ln>
            <a:noFill/>
          </a:ln>
        </p:spPr>
        <p:txBody>
          <a:bodyPr spcFirstLastPara="1" wrap="square" lIns="81575" tIns="40775" rIns="81575" bIns="40775" anchor="t" anchorCtr="0">
            <a:spAutoFit/>
          </a:bodyPr>
          <a:lstStyle/>
          <a:p>
            <a:pPr marL="0" marR="0" lvl="0" indent="0" algn="l" rtl="0">
              <a:spcBef>
                <a:spcPts val="0"/>
              </a:spcBef>
              <a:spcAft>
                <a:spcPts val="0"/>
              </a:spcAft>
              <a:buClr>
                <a:schemeClr val="lt1"/>
              </a:buClr>
              <a:buSzPts val="1200"/>
              <a:buFont typeface="Arial"/>
              <a:buNone/>
            </a:pPr>
            <a:r>
              <a:rPr lang="en-GB" sz="1200" dirty="0">
                <a:solidFill>
                  <a:schemeClr val="lt1"/>
                </a:solidFill>
                <a:latin typeface="Calibri"/>
                <a:ea typeface="Calibri"/>
                <a:cs typeface="Calibri"/>
                <a:sym typeface="Calibri"/>
              </a:rPr>
              <a:t>Threats refer to factors that have the potential to harm an organization. For example, a drought is a threat to a wheat-producing company, as it may destroy or reduce the crop yield. Other common threats include rising material costs, increasing competition, tight </a:t>
            </a:r>
            <a:r>
              <a:rPr lang="en-GB" sz="1200" dirty="0" err="1">
                <a:solidFill>
                  <a:schemeClr val="lt1"/>
                </a:solidFill>
                <a:latin typeface="Calibri"/>
                <a:ea typeface="Calibri"/>
                <a:cs typeface="Calibri"/>
                <a:sym typeface="Calibri"/>
              </a:rPr>
              <a:t>labor</a:t>
            </a:r>
            <a:r>
              <a:rPr lang="en-GB" sz="1200" dirty="0">
                <a:solidFill>
                  <a:schemeClr val="lt1"/>
                </a:solidFill>
                <a:latin typeface="Calibri"/>
                <a:ea typeface="Calibri"/>
                <a:cs typeface="Calibri"/>
                <a:sym typeface="Calibri"/>
              </a:rPr>
              <a:t> supply etc.</a:t>
            </a:r>
            <a:endParaRPr dirty="0"/>
          </a:p>
        </p:txBody>
      </p:sp>
      <p:sp>
        <p:nvSpPr>
          <p:cNvPr id="1380" name="Google Shape;1380;p26"/>
          <p:cNvSpPr txBox="1"/>
          <p:nvPr/>
        </p:nvSpPr>
        <p:spPr>
          <a:xfrm>
            <a:off x="202154" y="2146398"/>
            <a:ext cx="3384399"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95A59"/>
                </a:solidFill>
                <a:latin typeface="Calibri"/>
                <a:ea typeface="Calibri"/>
                <a:cs typeface="Calibri"/>
                <a:sym typeface="Calibri"/>
              </a:rPr>
              <a:t>SWOT analysis (or SWOT matrix) is a strategic planning technique used to help a person or organization identify strengths, weaknesses, opportunities, and threats related to business competition or project planning. This perspective helps you to make better use of your strengths and opportunities and to keep an eye on your weaknesses and potential threats.</a:t>
            </a:r>
            <a:endParaRPr sz="1800">
              <a:solidFill>
                <a:srgbClr val="595A59"/>
              </a:solidFill>
              <a:latin typeface="Calibri"/>
              <a:ea typeface="Calibri"/>
              <a:cs typeface="Calibri"/>
              <a:sym typeface="Calibri"/>
            </a:endParaRPr>
          </a:p>
        </p:txBody>
      </p:sp>
      <p:sp>
        <p:nvSpPr>
          <p:cNvPr id="1381" name="Google Shape;1381;p26"/>
          <p:cNvSpPr/>
          <p:nvPr/>
        </p:nvSpPr>
        <p:spPr>
          <a:xfrm>
            <a:off x="0" y="291787"/>
            <a:ext cx="12191999" cy="1199810"/>
          </a:xfrm>
          <a:prstGeom prst="rect">
            <a:avLst/>
          </a:prstGeom>
          <a:solidFill>
            <a:srgbClr val="85D2C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2" name="Google Shape;1382;p26"/>
          <p:cNvSpPr txBox="1"/>
          <p:nvPr/>
        </p:nvSpPr>
        <p:spPr>
          <a:xfrm>
            <a:off x="295202" y="622346"/>
            <a:ext cx="11359085" cy="8915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600"/>
              <a:buFont typeface="Arial"/>
              <a:buNone/>
            </a:pPr>
            <a:r>
              <a:rPr lang="en-GB" sz="3600" b="1" i="0">
                <a:solidFill>
                  <a:schemeClr val="lt1"/>
                </a:solidFill>
                <a:latin typeface="Calibri"/>
                <a:ea typeface="Calibri"/>
                <a:cs typeface="Calibri"/>
                <a:sym typeface="Calibri"/>
              </a:rPr>
              <a:t>Plan comprehensively – The SWOT Analysis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cxnSp>
        <p:nvCxnSpPr>
          <p:cNvPr id="1387" name="Google Shape;1387;p27"/>
          <p:cNvCxnSpPr/>
          <p:nvPr/>
        </p:nvCxnSpPr>
        <p:spPr>
          <a:xfrm>
            <a:off x="2255520" y="4542910"/>
            <a:ext cx="9245600" cy="0"/>
          </a:xfrm>
          <a:prstGeom prst="straightConnector1">
            <a:avLst/>
          </a:prstGeom>
          <a:noFill/>
          <a:ln w="28575" cap="flat" cmpd="sng">
            <a:solidFill>
              <a:srgbClr val="3FAB9C"/>
            </a:solidFill>
            <a:prstDash val="solid"/>
            <a:miter lim="800000"/>
            <a:headEnd type="none" w="sm" len="sm"/>
            <a:tailEnd type="none" w="sm" len="sm"/>
          </a:ln>
        </p:spPr>
      </p:cxnSp>
      <p:sp>
        <p:nvSpPr>
          <p:cNvPr id="1388" name="Google Shape;1388;p27"/>
          <p:cNvSpPr txBox="1">
            <a:spLocks noGrp="1"/>
          </p:cNvSpPr>
          <p:nvPr>
            <p:ph type="body" idx="1"/>
          </p:nvPr>
        </p:nvSpPr>
        <p:spPr>
          <a:xfrm>
            <a:off x="1746941" y="1150466"/>
            <a:ext cx="4621841" cy="45259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GB" dirty="0"/>
              <a:t>Carry out a SWOT analysis for your company yourself! Use the following matrix as an orientation:</a:t>
            </a:r>
            <a:endParaRPr dirty="0"/>
          </a:p>
        </p:txBody>
      </p:sp>
      <p:sp>
        <p:nvSpPr>
          <p:cNvPr id="1389" name="Google Shape;1389;p27"/>
          <p:cNvSpPr txBox="1">
            <a:spLocks noGrp="1"/>
          </p:cNvSpPr>
          <p:nvPr>
            <p:ph type="body" idx="3"/>
          </p:nvPr>
        </p:nvSpPr>
        <p:spPr>
          <a:xfrm>
            <a:off x="1718561" y="595510"/>
            <a:ext cx="5107112" cy="58222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lt1"/>
              </a:buClr>
              <a:buSzPct val="100000"/>
              <a:buNone/>
            </a:pPr>
            <a:r>
              <a:rPr lang="en-GB" b="1" dirty="0"/>
              <a:t>EXCERCISE: SWOT ANALYSIS</a:t>
            </a:r>
            <a:endParaRPr dirty="0"/>
          </a:p>
        </p:txBody>
      </p:sp>
      <p:sp>
        <p:nvSpPr>
          <p:cNvPr id="1390" name="Google Shape;1390;p27"/>
          <p:cNvSpPr/>
          <p:nvPr/>
        </p:nvSpPr>
        <p:spPr>
          <a:xfrm>
            <a:off x="5282342" y="3057010"/>
            <a:ext cx="3139440" cy="2971800"/>
          </a:xfrm>
          <a:prstGeom prst="donut">
            <a:avLst>
              <a:gd name="adj" fmla="val 25000"/>
            </a:avLst>
          </a:prstGeom>
          <a:solidFill>
            <a:srgbClr val="70CABD"/>
          </a:solidFill>
          <a:ln w="12700" cap="flat" cmpd="sng">
            <a:solidFill>
              <a:srgbClr val="3FAB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91" name="Google Shape;1391;p27"/>
          <p:cNvSpPr/>
          <p:nvPr/>
        </p:nvSpPr>
        <p:spPr>
          <a:xfrm>
            <a:off x="5998903" y="3719950"/>
            <a:ext cx="1706318" cy="1645920"/>
          </a:xfrm>
          <a:prstGeom prst="ellipse">
            <a:avLst/>
          </a:prstGeom>
          <a:solidFill>
            <a:schemeClr val="lt1"/>
          </a:solidFill>
          <a:ln w="12700" cap="flat" cmpd="sng">
            <a:solidFill>
              <a:srgbClr val="3FAB9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3100" b="1" dirty="0">
                <a:solidFill>
                  <a:srgbClr val="85D2C7"/>
                </a:solidFill>
                <a:latin typeface="Calibri"/>
                <a:ea typeface="Calibri"/>
                <a:cs typeface="Calibri"/>
                <a:sym typeface="Calibri"/>
              </a:rPr>
              <a:t>SWOT</a:t>
            </a:r>
            <a:endParaRPr sz="3100" dirty="0"/>
          </a:p>
        </p:txBody>
      </p:sp>
      <p:sp>
        <p:nvSpPr>
          <p:cNvPr id="1392" name="Google Shape;1392;p27"/>
          <p:cNvSpPr/>
          <p:nvPr/>
        </p:nvSpPr>
        <p:spPr>
          <a:xfrm>
            <a:off x="10969714" y="5722810"/>
            <a:ext cx="700284" cy="612000"/>
          </a:xfrm>
          <a:custGeom>
            <a:avLst/>
            <a:gdLst/>
            <a:ahLst/>
            <a:cxnLst/>
            <a:rect l="l" t="t" r="r" b="b"/>
            <a:pathLst>
              <a:path w="16221" h="14176" fill="none" extrusionOk="0">
                <a:moveTo>
                  <a:pt x="16075" y="12665"/>
                </a:moveTo>
                <a:lnTo>
                  <a:pt x="8987" y="488"/>
                </a:lnTo>
                <a:lnTo>
                  <a:pt x="8987" y="488"/>
                </a:lnTo>
                <a:lnTo>
                  <a:pt x="8914" y="390"/>
                </a:lnTo>
                <a:lnTo>
                  <a:pt x="8817" y="293"/>
                </a:lnTo>
                <a:lnTo>
                  <a:pt x="8720" y="196"/>
                </a:lnTo>
                <a:lnTo>
                  <a:pt x="8622" y="123"/>
                </a:lnTo>
                <a:lnTo>
                  <a:pt x="8500" y="74"/>
                </a:lnTo>
                <a:lnTo>
                  <a:pt x="8379" y="25"/>
                </a:lnTo>
                <a:lnTo>
                  <a:pt x="8232" y="1"/>
                </a:lnTo>
                <a:lnTo>
                  <a:pt x="8111" y="1"/>
                </a:lnTo>
                <a:lnTo>
                  <a:pt x="8111" y="1"/>
                </a:lnTo>
                <a:lnTo>
                  <a:pt x="7965" y="1"/>
                </a:lnTo>
                <a:lnTo>
                  <a:pt x="7843" y="25"/>
                </a:lnTo>
                <a:lnTo>
                  <a:pt x="7721" y="74"/>
                </a:lnTo>
                <a:lnTo>
                  <a:pt x="7599" y="123"/>
                </a:lnTo>
                <a:lnTo>
                  <a:pt x="7502" y="196"/>
                </a:lnTo>
                <a:lnTo>
                  <a:pt x="7404" y="293"/>
                </a:lnTo>
                <a:lnTo>
                  <a:pt x="7307" y="390"/>
                </a:lnTo>
                <a:lnTo>
                  <a:pt x="7234" y="488"/>
                </a:lnTo>
                <a:lnTo>
                  <a:pt x="147" y="12665"/>
                </a:lnTo>
                <a:lnTo>
                  <a:pt x="147" y="12665"/>
                </a:lnTo>
                <a:lnTo>
                  <a:pt x="74" y="12787"/>
                </a:lnTo>
                <a:lnTo>
                  <a:pt x="25" y="12909"/>
                </a:lnTo>
                <a:lnTo>
                  <a:pt x="0" y="13031"/>
                </a:lnTo>
                <a:lnTo>
                  <a:pt x="0" y="13177"/>
                </a:lnTo>
                <a:lnTo>
                  <a:pt x="0" y="13177"/>
                </a:lnTo>
                <a:lnTo>
                  <a:pt x="0" y="13299"/>
                </a:lnTo>
                <a:lnTo>
                  <a:pt x="25" y="13420"/>
                </a:lnTo>
                <a:lnTo>
                  <a:pt x="74" y="13567"/>
                </a:lnTo>
                <a:lnTo>
                  <a:pt x="147" y="13688"/>
                </a:lnTo>
                <a:lnTo>
                  <a:pt x="147" y="13688"/>
                </a:lnTo>
                <a:lnTo>
                  <a:pt x="220" y="13786"/>
                </a:lnTo>
                <a:lnTo>
                  <a:pt x="293" y="13883"/>
                </a:lnTo>
                <a:lnTo>
                  <a:pt x="390" y="13981"/>
                </a:lnTo>
                <a:lnTo>
                  <a:pt x="512" y="14054"/>
                </a:lnTo>
                <a:lnTo>
                  <a:pt x="634" y="14102"/>
                </a:lnTo>
                <a:lnTo>
                  <a:pt x="755" y="14151"/>
                </a:lnTo>
                <a:lnTo>
                  <a:pt x="877" y="14175"/>
                </a:lnTo>
                <a:lnTo>
                  <a:pt x="1023" y="14175"/>
                </a:lnTo>
                <a:lnTo>
                  <a:pt x="15198" y="14175"/>
                </a:lnTo>
                <a:lnTo>
                  <a:pt x="15198" y="14175"/>
                </a:lnTo>
                <a:lnTo>
                  <a:pt x="15344" y="14175"/>
                </a:lnTo>
                <a:lnTo>
                  <a:pt x="15466" y="14151"/>
                </a:lnTo>
                <a:lnTo>
                  <a:pt x="15588" y="14102"/>
                </a:lnTo>
                <a:lnTo>
                  <a:pt x="15709" y="14054"/>
                </a:lnTo>
                <a:lnTo>
                  <a:pt x="15831" y="13981"/>
                </a:lnTo>
                <a:lnTo>
                  <a:pt x="15929" y="13883"/>
                </a:lnTo>
                <a:lnTo>
                  <a:pt x="16002" y="13786"/>
                </a:lnTo>
                <a:lnTo>
                  <a:pt x="16075" y="13688"/>
                </a:lnTo>
                <a:lnTo>
                  <a:pt x="16075" y="13688"/>
                </a:lnTo>
                <a:lnTo>
                  <a:pt x="16148" y="13567"/>
                </a:lnTo>
                <a:lnTo>
                  <a:pt x="16197" y="13420"/>
                </a:lnTo>
                <a:lnTo>
                  <a:pt x="16221" y="13299"/>
                </a:lnTo>
                <a:lnTo>
                  <a:pt x="16221" y="13177"/>
                </a:lnTo>
                <a:lnTo>
                  <a:pt x="16221" y="13177"/>
                </a:lnTo>
                <a:lnTo>
                  <a:pt x="16221" y="13031"/>
                </a:lnTo>
                <a:lnTo>
                  <a:pt x="16197" y="12909"/>
                </a:lnTo>
                <a:lnTo>
                  <a:pt x="16148" y="12787"/>
                </a:lnTo>
                <a:lnTo>
                  <a:pt x="16075" y="12665"/>
                </a:lnTo>
                <a:lnTo>
                  <a:pt x="16075" y="12665"/>
                </a:lnTo>
                <a:close/>
                <a:moveTo>
                  <a:pt x="8111" y="12349"/>
                </a:moveTo>
                <a:lnTo>
                  <a:pt x="8111" y="12349"/>
                </a:lnTo>
                <a:lnTo>
                  <a:pt x="7916" y="12324"/>
                </a:lnTo>
                <a:lnTo>
                  <a:pt x="7721" y="12276"/>
                </a:lnTo>
                <a:lnTo>
                  <a:pt x="7575" y="12178"/>
                </a:lnTo>
                <a:lnTo>
                  <a:pt x="7429" y="12057"/>
                </a:lnTo>
                <a:lnTo>
                  <a:pt x="7307" y="11910"/>
                </a:lnTo>
                <a:lnTo>
                  <a:pt x="7210" y="11764"/>
                </a:lnTo>
                <a:lnTo>
                  <a:pt x="7161" y="11569"/>
                </a:lnTo>
                <a:lnTo>
                  <a:pt x="7136" y="11375"/>
                </a:lnTo>
                <a:lnTo>
                  <a:pt x="7136" y="11375"/>
                </a:lnTo>
                <a:lnTo>
                  <a:pt x="7161" y="11180"/>
                </a:lnTo>
                <a:lnTo>
                  <a:pt x="7210" y="11009"/>
                </a:lnTo>
                <a:lnTo>
                  <a:pt x="7307" y="10839"/>
                </a:lnTo>
                <a:lnTo>
                  <a:pt x="7429" y="10693"/>
                </a:lnTo>
                <a:lnTo>
                  <a:pt x="7575" y="10571"/>
                </a:lnTo>
                <a:lnTo>
                  <a:pt x="7721" y="10473"/>
                </a:lnTo>
                <a:lnTo>
                  <a:pt x="7916" y="10425"/>
                </a:lnTo>
                <a:lnTo>
                  <a:pt x="8111" y="10400"/>
                </a:lnTo>
                <a:lnTo>
                  <a:pt x="8111" y="10400"/>
                </a:lnTo>
                <a:lnTo>
                  <a:pt x="8306" y="10425"/>
                </a:lnTo>
                <a:lnTo>
                  <a:pt x="8476" y="10473"/>
                </a:lnTo>
                <a:lnTo>
                  <a:pt x="8646" y="10571"/>
                </a:lnTo>
                <a:lnTo>
                  <a:pt x="8793" y="10693"/>
                </a:lnTo>
                <a:lnTo>
                  <a:pt x="8914" y="10839"/>
                </a:lnTo>
                <a:lnTo>
                  <a:pt x="9012" y="11009"/>
                </a:lnTo>
                <a:lnTo>
                  <a:pt x="9061" y="11180"/>
                </a:lnTo>
                <a:lnTo>
                  <a:pt x="9085" y="11375"/>
                </a:lnTo>
                <a:lnTo>
                  <a:pt x="9085" y="11375"/>
                </a:lnTo>
                <a:lnTo>
                  <a:pt x="9061" y="11569"/>
                </a:lnTo>
                <a:lnTo>
                  <a:pt x="9012" y="11764"/>
                </a:lnTo>
                <a:lnTo>
                  <a:pt x="8914" y="11910"/>
                </a:lnTo>
                <a:lnTo>
                  <a:pt x="8793" y="12057"/>
                </a:lnTo>
                <a:lnTo>
                  <a:pt x="8646" y="12178"/>
                </a:lnTo>
                <a:lnTo>
                  <a:pt x="8476" y="12276"/>
                </a:lnTo>
                <a:lnTo>
                  <a:pt x="8306" y="12324"/>
                </a:lnTo>
                <a:lnTo>
                  <a:pt x="8111" y="12349"/>
                </a:lnTo>
                <a:lnTo>
                  <a:pt x="8111" y="12349"/>
                </a:lnTo>
                <a:close/>
                <a:moveTo>
                  <a:pt x="9231" y="5091"/>
                </a:moveTo>
                <a:lnTo>
                  <a:pt x="8939" y="8915"/>
                </a:lnTo>
                <a:lnTo>
                  <a:pt x="8939" y="8915"/>
                </a:lnTo>
                <a:lnTo>
                  <a:pt x="8914" y="9061"/>
                </a:lnTo>
                <a:lnTo>
                  <a:pt x="8866" y="9207"/>
                </a:lnTo>
                <a:lnTo>
                  <a:pt x="8793" y="9304"/>
                </a:lnTo>
                <a:lnTo>
                  <a:pt x="8695" y="9426"/>
                </a:lnTo>
                <a:lnTo>
                  <a:pt x="8573" y="9499"/>
                </a:lnTo>
                <a:lnTo>
                  <a:pt x="8452" y="9572"/>
                </a:lnTo>
                <a:lnTo>
                  <a:pt x="8330" y="9621"/>
                </a:lnTo>
                <a:lnTo>
                  <a:pt x="8184" y="9621"/>
                </a:lnTo>
                <a:lnTo>
                  <a:pt x="8038" y="9621"/>
                </a:lnTo>
                <a:lnTo>
                  <a:pt x="8038" y="9621"/>
                </a:lnTo>
                <a:lnTo>
                  <a:pt x="7891" y="9621"/>
                </a:lnTo>
                <a:lnTo>
                  <a:pt x="7770" y="9572"/>
                </a:lnTo>
                <a:lnTo>
                  <a:pt x="7648" y="9499"/>
                </a:lnTo>
                <a:lnTo>
                  <a:pt x="7526" y="9426"/>
                </a:lnTo>
                <a:lnTo>
                  <a:pt x="7429" y="9304"/>
                </a:lnTo>
                <a:lnTo>
                  <a:pt x="7356" y="9207"/>
                </a:lnTo>
                <a:lnTo>
                  <a:pt x="7307" y="9061"/>
                </a:lnTo>
                <a:lnTo>
                  <a:pt x="7283" y="8915"/>
                </a:lnTo>
                <a:lnTo>
                  <a:pt x="6990" y="5091"/>
                </a:lnTo>
                <a:lnTo>
                  <a:pt x="6990" y="5091"/>
                </a:lnTo>
                <a:lnTo>
                  <a:pt x="7015" y="4945"/>
                </a:lnTo>
                <a:lnTo>
                  <a:pt x="7039" y="4823"/>
                </a:lnTo>
                <a:lnTo>
                  <a:pt x="7088" y="4701"/>
                </a:lnTo>
                <a:lnTo>
                  <a:pt x="7161" y="4604"/>
                </a:lnTo>
                <a:lnTo>
                  <a:pt x="7258" y="4506"/>
                </a:lnTo>
                <a:lnTo>
                  <a:pt x="7380" y="4433"/>
                </a:lnTo>
                <a:lnTo>
                  <a:pt x="7526" y="4409"/>
                </a:lnTo>
                <a:lnTo>
                  <a:pt x="7648" y="4385"/>
                </a:lnTo>
                <a:lnTo>
                  <a:pt x="8573" y="4385"/>
                </a:lnTo>
                <a:lnTo>
                  <a:pt x="8573" y="4385"/>
                </a:lnTo>
                <a:lnTo>
                  <a:pt x="8695" y="4409"/>
                </a:lnTo>
                <a:lnTo>
                  <a:pt x="8841" y="4433"/>
                </a:lnTo>
                <a:lnTo>
                  <a:pt x="8963" y="4506"/>
                </a:lnTo>
                <a:lnTo>
                  <a:pt x="9061" y="4604"/>
                </a:lnTo>
                <a:lnTo>
                  <a:pt x="9134" y="4701"/>
                </a:lnTo>
                <a:lnTo>
                  <a:pt x="9182" y="4823"/>
                </a:lnTo>
                <a:lnTo>
                  <a:pt x="9207" y="4945"/>
                </a:lnTo>
                <a:lnTo>
                  <a:pt x="9231" y="5091"/>
                </a:lnTo>
                <a:lnTo>
                  <a:pt x="9231" y="5091"/>
                </a:lnTo>
                <a:close/>
              </a:path>
            </a:pathLst>
          </a:custGeom>
          <a:noFill/>
          <a:ln w="19050" cap="rnd" cmpd="sng">
            <a:solidFill>
              <a:srgbClr val="76C0B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rgbClr val="76C0B5"/>
              </a:solidFill>
              <a:latin typeface="Calibri"/>
              <a:ea typeface="Calibri"/>
              <a:cs typeface="Calibri"/>
              <a:sym typeface="Calibri"/>
            </a:endParaRPr>
          </a:p>
        </p:txBody>
      </p:sp>
      <p:grpSp>
        <p:nvGrpSpPr>
          <p:cNvPr id="1393" name="Google Shape;1393;p27"/>
          <p:cNvGrpSpPr/>
          <p:nvPr/>
        </p:nvGrpSpPr>
        <p:grpSpPr>
          <a:xfrm>
            <a:off x="2203004" y="5614810"/>
            <a:ext cx="686703" cy="720000"/>
            <a:chOff x="5961125" y="1623900"/>
            <a:chExt cx="427450" cy="448175"/>
          </a:xfrm>
        </p:grpSpPr>
        <p:sp>
          <p:nvSpPr>
            <p:cNvPr id="1394" name="Google Shape;1394;p27"/>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5" name="Google Shape;1395;p27"/>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6" name="Google Shape;1396;p27"/>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7" name="Google Shape;1397;p27"/>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8" name="Google Shape;1398;p27"/>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399" name="Google Shape;1399;p27"/>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0" name="Google Shape;1400;p27"/>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1401" name="Google Shape;1401;p27"/>
          <p:cNvGrpSpPr/>
          <p:nvPr/>
        </p:nvGrpSpPr>
        <p:grpSpPr>
          <a:xfrm>
            <a:off x="2265943" y="2817000"/>
            <a:ext cx="612034" cy="612000"/>
            <a:chOff x="576250" y="4319400"/>
            <a:chExt cx="442075" cy="442050"/>
          </a:xfrm>
        </p:grpSpPr>
        <p:sp>
          <p:nvSpPr>
            <p:cNvPr id="1402" name="Google Shape;1402;p27"/>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3" name="Google Shape;1403;p27"/>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4" name="Google Shape;1404;p27"/>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5" name="Google Shape;1405;p27"/>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1406" name="Google Shape;1406;p27"/>
          <p:cNvGrpSpPr/>
          <p:nvPr/>
        </p:nvGrpSpPr>
        <p:grpSpPr>
          <a:xfrm>
            <a:off x="10969714" y="2813342"/>
            <a:ext cx="648000" cy="648000"/>
            <a:chOff x="2623275" y="2333250"/>
            <a:chExt cx="381175" cy="381175"/>
          </a:xfrm>
        </p:grpSpPr>
        <p:sp>
          <p:nvSpPr>
            <p:cNvPr id="1407" name="Google Shape;1407;p27"/>
            <p:cNvSpPr/>
            <p:nvPr/>
          </p:nvSpPr>
          <p:spPr>
            <a:xfrm>
              <a:off x="2623275" y="2333250"/>
              <a:ext cx="381175" cy="381175"/>
            </a:xfrm>
            <a:custGeom>
              <a:avLst/>
              <a:gdLst/>
              <a:ahLst/>
              <a:cxnLst/>
              <a:rect l="l" t="t" r="r" b="b"/>
              <a:pathLst>
                <a:path w="15247" h="15247" fill="none" extrusionOk="0">
                  <a:moveTo>
                    <a:pt x="7624" y="0"/>
                  </a:moveTo>
                  <a:lnTo>
                    <a:pt x="7624" y="0"/>
                  </a:lnTo>
                  <a:lnTo>
                    <a:pt x="7234" y="0"/>
                  </a:lnTo>
                  <a:lnTo>
                    <a:pt x="6844" y="49"/>
                  </a:lnTo>
                  <a:lnTo>
                    <a:pt x="6455" y="98"/>
                  </a:lnTo>
                  <a:lnTo>
                    <a:pt x="6089" y="147"/>
                  </a:lnTo>
                  <a:lnTo>
                    <a:pt x="5724" y="244"/>
                  </a:lnTo>
                  <a:lnTo>
                    <a:pt x="5359" y="341"/>
                  </a:lnTo>
                  <a:lnTo>
                    <a:pt x="4994" y="463"/>
                  </a:lnTo>
                  <a:lnTo>
                    <a:pt x="4653" y="609"/>
                  </a:lnTo>
                  <a:lnTo>
                    <a:pt x="4312" y="755"/>
                  </a:lnTo>
                  <a:lnTo>
                    <a:pt x="3995" y="926"/>
                  </a:lnTo>
                  <a:lnTo>
                    <a:pt x="3678" y="1096"/>
                  </a:lnTo>
                  <a:lnTo>
                    <a:pt x="3362" y="1291"/>
                  </a:lnTo>
                  <a:lnTo>
                    <a:pt x="3069" y="1510"/>
                  </a:lnTo>
                  <a:lnTo>
                    <a:pt x="2777" y="1730"/>
                  </a:lnTo>
                  <a:lnTo>
                    <a:pt x="2509" y="1973"/>
                  </a:lnTo>
                  <a:lnTo>
                    <a:pt x="2241" y="2241"/>
                  </a:lnTo>
                  <a:lnTo>
                    <a:pt x="1973" y="2509"/>
                  </a:lnTo>
                  <a:lnTo>
                    <a:pt x="1730" y="2777"/>
                  </a:lnTo>
                  <a:lnTo>
                    <a:pt x="1511" y="3069"/>
                  </a:lnTo>
                  <a:lnTo>
                    <a:pt x="1292" y="3361"/>
                  </a:lnTo>
                  <a:lnTo>
                    <a:pt x="1097" y="3678"/>
                  </a:lnTo>
                  <a:lnTo>
                    <a:pt x="926" y="3995"/>
                  </a:lnTo>
                  <a:lnTo>
                    <a:pt x="756" y="4311"/>
                  </a:lnTo>
                  <a:lnTo>
                    <a:pt x="610" y="4652"/>
                  </a:lnTo>
                  <a:lnTo>
                    <a:pt x="463" y="4993"/>
                  </a:lnTo>
                  <a:lnTo>
                    <a:pt x="342" y="5358"/>
                  </a:lnTo>
                  <a:lnTo>
                    <a:pt x="244" y="5724"/>
                  </a:lnTo>
                  <a:lnTo>
                    <a:pt x="147" y="6089"/>
                  </a:lnTo>
                  <a:lnTo>
                    <a:pt x="98" y="6454"/>
                  </a:lnTo>
                  <a:lnTo>
                    <a:pt x="49" y="6844"/>
                  </a:lnTo>
                  <a:lnTo>
                    <a:pt x="1" y="7234"/>
                  </a:lnTo>
                  <a:lnTo>
                    <a:pt x="1" y="7623"/>
                  </a:lnTo>
                  <a:lnTo>
                    <a:pt x="1" y="7623"/>
                  </a:lnTo>
                  <a:lnTo>
                    <a:pt x="1" y="8013"/>
                  </a:lnTo>
                  <a:lnTo>
                    <a:pt x="49" y="8403"/>
                  </a:lnTo>
                  <a:lnTo>
                    <a:pt x="98" y="8793"/>
                  </a:lnTo>
                  <a:lnTo>
                    <a:pt x="147" y="9158"/>
                  </a:lnTo>
                  <a:lnTo>
                    <a:pt x="244" y="9523"/>
                  </a:lnTo>
                  <a:lnTo>
                    <a:pt x="342" y="9889"/>
                  </a:lnTo>
                  <a:lnTo>
                    <a:pt x="463" y="10254"/>
                  </a:lnTo>
                  <a:lnTo>
                    <a:pt x="610" y="10595"/>
                  </a:lnTo>
                  <a:lnTo>
                    <a:pt x="756" y="10936"/>
                  </a:lnTo>
                  <a:lnTo>
                    <a:pt x="926" y="11252"/>
                  </a:lnTo>
                  <a:lnTo>
                    <a:pt x="1097" y="11569"/>
                  </a:lnTo>
                  <a:lnTo>
                    <a:pt x="1292" y="11886"/>
                  </a:lnTo>
                  <a:lnTo>
                    <a:pt x="1511" y="12178"/>
                  </a:lnTo>
                  <a:lnTo>
                    <a:pt x="1730" y="12470"/>
                  </a:lnTo>
                  <a:lnTo>
                    <a:pt x="1973" y="12738"/>
                  </a:lnTo>
                  <a:lnTo>
                    <a:pt x="2241" y="13006"/>
                  </a:lnTo>
                  <a:lnTo>
                    <a:pt x="2509" y="13274"/>
                  </a:lnTo>
                  <a:lnTo>
                    <a:pt x="2777" y="13517"/>
                  </a:lnTo>
                  <a:lnTo>
                    <a:pt x="3069" y="13737"/>
                  </a:lnTo>
                  <a:lnTo>
                    <a:pt x="3362" y="13956"/>
                  </a:lnTo>
                  <a:lnTo>
                    <a:pt x="3678" y="14151"/>
                  </a:lnTo>
                  <a:lnTo>
                    <a:pt x="3995" y="14321"/>
                  </a:lnTo>
                  <a:lnTo>
                    <a:pt x="4312" y="14492"/>
                  </a:lnTo>
                  <a:lnTo>
                    <a:pt x="4653" y="14638"/>
                  </a:lnTo>
                  <a:lnTo>
                    <a:pt x="4994" y="14784"/>
                  </a:lnTo>
                  <a:lnTo>
                    <a:pt x="5359" y="14906"/>
                  </a:lnTo>
                  <a:lnTo>
                    <a:pt x="5724" y="15003"/>
                  </a:lnTo>
                  <a:lnTo>
                    <a:pt x="6089" y="15100"/>
                  </a:lnTo>
                  <a:lnTo>
                    <a:pt x="6455" y="15149"/>
                  </a:lnTo>
                  <a:lnTo>
                    <a:pt x="6844" y="15198"/>
                  </a:lnTo>
                  <a:lnTo>
                    <a:pt x="7234" y="15247"/>
                  </a:lnTo>
                  <a:lnTo>
                    <a:pt x="7624" y="15247"/>
                  </a:lnTo>
                  <a:lnTo>
                    <a:pt x="7624" y="15247"/>
                  </a:lnTo>
                  <a:lnTo>
                    <a:pt x="8014" y="15247"/>
                  </a:lnTo>
                  <a:lnTo>
                    <a:pt x="8403" y="15198"/>
                  </a:lnTo>
                  <a:lnTo>
                    <a:pt x="8793" y="15149"/>
                  </a:lnTo>
                  <a:lnTo>
                    <a:pt x="9158" y="15100"/>
                  </a:lnTo>
                  <a:lnTo>
                    <a:pt x="9524" y="15003"/>
                  </a:lnTo>
                  <a:lnTo>
                    <a:pt x="9889" y="14906"/>
                  </a:lnTo>
                  <a:lnTo>
                    <a:pt x="10254" y="14784"/>
                  </a:lnTo>
                  <a:lnTo>
                    <a:pt x="10595" y="14638"/>
                  </a:lnTo>
                  <a:lnTo>
                    <a:pt x="10936" y="14492"/>
                  </a:lnTo>
                  <a:lnTo>
                    <a:pt x="11253" y="14321"/>
                  </a:lnTo>
                  <a:lnTo>
                    <a:pt x="11569" y="14151"/>
                  </a:lnTo>
                  <a:lnTo>
                    <a:pt x="11886" y="13956"/>
                  </a:lnTo>
                  <a:lnTo>
                    <a:pt x="12178" y="13737"/>
                  </a:lnTo>
                  <a:lnTo>
                    <a:pt x="12470" y="13517"/>
                  </a:lnTo>
                  <a:lnTo>
                    <a:pt x="12738" y="13274"/>
                  </a:lnTo>
                  <a:lnTo>
                    <a:pt x="13006" y="13006"/>
                  </a:lnTo>
                  <a:lnTo>
                    <a:pt x="13274" y="12738"/>
                  </a:lnTo>
                  <a:lnTo>
                    <a:pt x="13518" y="12470"/>
                  </a:lnTo>
                  <a:lnTo>
                    <a:pt x="13737" y="12178"/>
                  </a:lnTo>
                  <a:lnTo>
                    <a:pt x="13956" y="11886"/>
                  </a:lnTo>
                  <a:lnTo>
                    <a:pt x="14151" y="11569"/>
                  </a:lnTo>
                  <a:lnTo>
                    <a:pt x="14321" y="11252"/>
                  </a:lnTo>
                  <a:lnTo>
                    <a:pt x="14492" y="10936"/>
                  </a:lnTo>
                  <a:lnTo>
                    <a:pt x="14638" y="10595"/>
                  </a:lnTo>
                  <a:lnTo>
                    <a:pt x="14784" y="10254"/>
                  </a:lnTo>
                  <a:lnTo>
                    <a:pt x="14906" y="9889"/>
                  </a:lnTo>
                  <a:lnTo>
                    <a:pt x="15003" y="9523"/>
                  </a:lnTo>
                  <a:lnTo>
                    <a:pt x="15101" y="9158"/>
                  </a:lnTo>
                  <a:lnTo>
                    <a:pt x="15150" y="8793"/>
                  </a:lnTo>
                  <a:lnTo>
                    <a:pt x="15198" y="8403"/>
                  </a:lnTo>
                  <a:lnTo>
                    <a:pt x="15247" y="8013"/>
                  </a:lnTo>
                  <a:lnTo>
                    <a:pt x="15247" y="7623"/>
                  </a:lnTo>
                  <a:lnTo>
                    <a:pt x="15247" y="7623"/>
                  </a:lnTo>
                  <a:lnTo>
                    <a:pt x="15247" y="7234"/>
                  </a:lnTo>
                  <a:lnTo>
                    <a:pt x="15198" y="6844"/>
                  </a:lnTo>
                  <a:lnTo>
                    <a:pt x="15150" y="6454"/>
                  </a:lnTo>
                  <a:lnTo>
                    <a:pt x="15101" y="6089"/>
                  </a:lnTo>
                  <a:lnTo>
                    <a:pt x="15003" y="5724"/>
                  </a:lnTo>
                  <a:lnTo>
                    <a:pt x="14906" y="5358"/>
                  </a:lnTo>
                  <a:lnTo>
                    <a:pt x="14784" y="4993"/>
                  </a:lnTo>
                  <a:lnTo>
                    <a:pt x="14638" y="4652"/>
                  </a:lnTo>
                  <a:lnTo>
                    <a:pt x="14492" y="4311"/>
                  </a:lnTo>
                  <a:lnTo>
                    <a:pt x="14321" y="3995"/>
                  </a:lnTo>
                  <a:lnTo>
                    <a:pt x="14151" y="3678"/>
                  </a:lnTo>
                  <a:lnTo>
                    <a:pt x="13956" y="3361"/>
                  </a:lnTo>
                  <a:lnTo>
                    <a:pt x="13737" y="3069"/>
                  </a:lnTo>
                  <a:lnTo>
                    <a:pt x="13518" y="2777"/>
                  </a:lnTo>
                  <a:lnTo>
                    <a:pt x="13274" y="2509"/>
                  </a:lnTo>
                  <a:lnTo>
                    <a:pt x="13006" y="2241"/>
                  </a:lnTo>
                  <a:lnTo>
                    <a:pt x="12738" y="1973"/>
                  </a:lnTo>
                  <a:lnTo>
                    <a:pt x="12470" y="1730"/>
                  </a:lnTo>
                  <a:lnTo>
                    <a:pt x="12178" y="1510"/>
                  </a:lnTo>
                  <a:lnTo>
                    <a:pt x="11886" y="1291"/>
                  </a:lnTo>
                  <a:lnTo>
                    <a:pt x="11569" y="1096"/>
                  </a:lnTo>
                  <a:lnTo>
                    <a:pt x="11253" y="926"/>
                  </a:lnTo>
                  <a:lnTo>
                    <a:pt x="10936" y="755"/>
                  </a:lnTo>
                  <a:lnTo>
                    <a:pt x="10595" y="609"/>
                  </a:lnTo>
                  <a:lnTo>
                    <a:pt x="10254" y="463"/>
                  </a:lnTo>
                  <a:lnTo>
                    <a:pt x="9889" y="341"/>
                  </a:lnTo>
                  <a:lnTo>
                    <a:pt x="9524" y="244"/>
                  </a:lnTo>
                  <a:lnTo>
                    <a:pt x="9158" y="147"/>
                  </a:lnTo>
                  <a:lnTo>
                    <a:pt x="8793" y="98"/>
                  </a:lnTo>
                  <a:lnTo>
                    <a:pt x="8403" y="49"/>
                  </a:lnTo>
                  <a:lnTo>
                    <a:pt x="8014" y="0"/>
                  </a:lnTo>
                  <a:lnTo>
                    <a:pt x="7624" y="0"/>
                  </a:lnTo>
                  <a:lnTo>
                    <a:pt x="7624" y="0"/>
                  </a:lnTo>
                </a:path>
              </a:pathLst>
            </a:custGeom>
            <a:noFill/>
            <a:ln w="19050" cap="rnd" cmpd="sng">
              <a:solidFill>
                <a:srgbClr val="76C0B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8" name="Google Shape;1408;p27"/>
            <p:cNvSpPr/>
            <p:nvPr/>
          </p:nvSpPr>
          <p:spPr>
            <a:xfrm>
              <a:off x="2869875" y="2503125"/>
              <a:ext cx="43875" cy="47525"/>
            </a:xfrm>
            <a:custGeom>
              <a:avLst/>
              <a:gdLst/>
              <a:ahLst/>
              <a:cxnLst/>
              <a:rect l="l" t="t" r="r" b="b"/>
              <a:pathLst>
                <a:path w="1755" h="1901" fill="none" extrusionOk="0">
                  <a:moveTo>
                    <a:pt x="877" y="0"/>
                  </a:moveTo>
                  <a:lnTo>
                    <a:pt x="877" y="0"/>
                  </a:lnTo>
                  <a:lnTo>
                    <a:pt x="1048" y="25"/>
                  </a:lnTo>
                  <a:lnTo>
                    <a:pt x="1218" y="73"/>
                  </a:lnTo>
                  <a:lnTo>
                    <a:pt x="1364" y="171"/>
                  </a:lnTo>
                  <a:lnTo>
                    <a:pt x="1510" y="268"/>
                  </a:lnTo>
                  <a:lnTo>
                    <a:pt x="1608" y="414"/>
                  </a:lnTo>
                  <a:lnTo>
                    <a:pt x="1681" y="585"/>
                  </a:lnTo>
                  <a:lnTo>
                    <a:pt x="1730" y="755"/>
                  </a:lnTo>
                  <a:lnTo>
                    <a:pt x="1754" y="950"/>
                  </a:lnTo>
                  <a:lnTo>
                    <a:pt x="1754" y="950"/>
                  </a:lnTo>
                  <a:lnTo>
                    <a:pt x="1730" y="1145"/>
                  </a:lnTo>
                  <a:lnTo>
                    <a:pt x="1681" y="1316"/>
                  </a:lnTo>
                  <a:lnTo>
                    <a:pt x="1608" y="1486"/>
                  </a:lnTo>
                  <a:lnTo>
                    <a:pt x="1510" y="1632"/>
                  </a:lnTo>
                  <a:lnTo>
                    <a:pt x="1364" y="1730"/>
                  </a:lnTo>
                  <a:lnTo>
                    <a:pt x="1218" y="1827"/>
                  </a:lnTo>
                  <a:lnTo>
                    <a:pt x="1048" y="1876"/>
                  </a:lnTo>
                  <a:lnTo>
                    <a:pt x="877" y="1900"/>
                  </a:lnTo>
                  <a:lnTo>
                    <a:pt x="877" y="1900"/>
                  </a:lnTo>
                  <a:lnTo>
                    <a:pt x="707" y="1876"/>
                  </a:lnTo>
                  <a:lnTo>
                    <a:pt x="536" y="1827"/>
                  </a:lnTo>
                  <a:lnTo>
                    <a:pt x="390" y="1730"/>
                  </a:lnTo>
                  <a:lnTo>
                    <a:pt x="244" y="1632"/>
                  </a:lnTo>
                  <a:lnTo>
                    <a:pt x="147" y="1486"/>
                  </a:lnTo>
                  <a:lnTo>
                    <a:pt x="74" y="1316"/>
                  </a:lnTo>
                  <a:lnTo>
                    <a:pt x="25" y="1145"/>
                  </a:lnTo>
                  <a:lnTo>
                    <a:pt x="0" y="950"/>
                  </a:lnTo>
                  <a:lnTo>
                    <a:pt x="0" y="950"/>
                  </a:lnTo>
                  <a:lnTo>
                    <a:pt x="25" y="755"/>
                  </a:lnTo>
                  <a:lnTo>
                    <a:pt x="74" y="585"/>
                  </a:lnTo>
                  <a:lnTo>
                    <a:pt x="147" y="414"/>
                  </a:lnTo>
                  <a:lnTo>
                    <a:pt x="244" y="268"/>
                  </a:lnTo>
                  <a:lnTo>
                    <a:pt x="390" y="171"/>
                  </a:lnTo>
                  <a:lnTo>
                    <a:pt x="536" y="73"/>
                  </a:lnTo>
                  <a:lnTo>
                    <a:pt x="707" y="25"/>
                  </a:lnTo>
                  <a:lnTo>
                    <a:pt x="877" y="0"/>
                  </a:lnTo>
                  <a:lnTo>
                    <a:pt x="877" y="0"/>
                  </a:lnTo>
                </a:path>
              </a:pathLst>
            </a:custGeom>
            <a:noFill/>
            <a:ln w="19050" cap="rnd" cmpd="sng">
              <a:solidFill>
                <a:srgbClr val="76C0B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09" name="Google Shape;1409;p27"/>
            <p:cNvSpPr/>
            <p:nvPr/>
          </p:nvSpPr>
          <p:spPr>
            <a:xfrm>
              <a:off x="2714000" y="2503125"/>
              <a:ext cx="43875" cy="47525"/>
            </a:xfrm>
            <a:custGeom>
              <a:avLst/>
              <a:gdLst/>
              <a:ahLst/>
              <a:cxnLst/>
              <a:rect l="l" t="t" r="r" b="b"/>
              <a:pathLst>
                <a:path w="1755" h="1901" fill="none" extrusionOk="0">
                  <a:moveTo>
                    <a:pt x="877" y="1900"/>
                  </a:moveTo>
                  <a:lnTo>
                    <a:pt x="877" y="1900"/>
                  </a:lnTo>
                  <a:lnTo>
                    <a:pt x="707" y="1876"/>
                  </a:lnTo>
                  <a:lnTo>
                    <a:pt x="536"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6" y="73"/>
                  </a:lnTo>
                  <a:lnTo>
                    <a:pt x="707" y="25"/>
                  </a:lnTo>
                  <a:lnTo>
                    <a:pt x="877" y="0"/>
                  </a:lnTo>
                  <a:lnTo>
                    <a:pt x="877" y="0"/>
                  </a:lnTo>
                  <a:lnTo>
                    <a:pt x="1048" y="25"/>
                  </a:lnTo>
                  <a:lnTo>
                    <a:pt x="1218"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8" y="1827"/>
                  </a:lnTo>
                  <a:lnTo>
                    <a:pt x="1048" y="1876"/>
                  </a:lnTo>
                  <a:lnTo>
                    <a:pt x="877" y="1900"/>
                  </a:lnTo>
                  <a:lnTo>
                    <a:pt x="877" y="1900"/>
                  </a:lnTo>
                </a:path>
              </a:pathLst>
            </a:custGeom>
            <a:noFill/>
            <a:ln w="19050" cap="rnd" cmpd="sng">
              <a:solidFill>
                <a:srgbClr val="76C0B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410" name="Google Shape;1410;p27"/>
            <p:cNvSpPr/>
            <p:nvPr/>
          </p:nvSpPr>
          <p:spPr>
            <a:xfrm>
              <a:off x="2810200" y="2595675"/>
              <a:ext cx="99875" cy="31075"/>
            </a:xfrm>
            <a:custGeom>
              <a:avLst/>
              <a:gdLst/>
              <a:ahLst/>
              <a:cxnLst/>
              <a:rect l="l" t="t" r="r" b="b"/>
              <a:pathLst>
                <a:path w="3995" h="1243" fill="none" extrusionOk="0">
                  <a:moveTo>
                    <a:pt x="1" y="1242"/>
                  </a:moveTo>
                  <a:lnTo>
                    <a:pt x="3995" y="0"/>
                  </a:lnTo>
                </a:path>
              </a:pathLst>
            </a:custGeom>
            <a:noFill/>
            <a:ln w="19050" cap="rnd" cmpd="sng">
              <a:solidFill>
                <a:srgbClr val="76C0B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411" name="Google Shape;1411;p27"/>
          <p:cNvSpPr txBox="1"/>
          <p:nvPr/>
        </p:nvSpPr>
        <p:spPr>
          <a:xfrm>
            <a:off x="3136973" y="2888793"/>
            <a:ext cx="1879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lt1"/>
                </a:solidFill>
                <a:latin typeface="Calibri"/>
                <a:ea typeface="Calibri"/>
                <a:cs typeface="Calibri"/>
                <a:sym typeface="Calibri"/>
              </a:rPr>
              <a:t>STRENGTHS</a:t>
            </a:r>
            <a:endParaRPr/>
          </a:p>
        </p:txBody>
      </p:sp>
      <p:sp>
        <p:nvSpPr>
          <p:cNvPr id="1412" name="Google Shape;1412;p27"/>
          <p:cNvSpPr txBox="1"/>
          <p:nvPr/>
        </p:nvSpPr>
        <p:spPr>
          <a:xfrm>
            <a:off x="3105639" y="5816375"/>
            <a:ext cx="23924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chemeClr val="lt1"/>
                </a:solidFill>
                <a:latin typeface="Calibri"/>
                <a:ea typeface="Calibri"/>
                <a:cs typeface="Calibri"/>
                <a:sym typeface="Calibri"/>
              </a:rPr>
              <a:t>OPPORTUNITIES</a:t>
            </a:r>
            <a:endParaRPr/>
          </a:p>
        </p:txBody>
      </p:sp>
      <p:sp>
        <p:nvSpPr>
          <p:cNvPr id="1413" name="Google Shape;1413;p27"/>
          <p:cNvSpPr txBox="1"/>
          <p:nvPr/>
        </p:nvSpPr>
        <p:spPr>
          <a:xfrm>
            <a:off x="8997658" y="2885965"/>
            <a:ext cx="23924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76C0B5"/>
                </a:solidFill>
                <a:latin typeface="Calibri"/>
                <a:ea typeface="Calibri"/>
                <a:cs typeface="Calibri"/>
                <a:sym typeface="Calibri"/>
              </a:rPr>
              <a:t>WEAKNESSES</a:t>
            </a:r>
            <a:endParaRPr/>
          </a:p>
        </p:txBody>
      </p:sp>
      <p:sp>
        <p:nvSpPr>
          <p:cNvPr id="1414" name="Google Shape;1414;p27"/>
          <p:cNvSpPr txBox="1"/>
          <p:nvPr/>
        </p:nvSpPr>
        <p:spPr>
          <a:xfrm>
            <a:off x="8997658" y="5816374"/>
            <a:ext cx="23924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a:solidFill>
                  <a:srgbClr val="76C0B5"/>
                </a:solidFill>
                <a:latin typeface="Calibri"/>
                <a:ea typeface="Calibri"/>
                <a:cs typeface="Calibri"/>
                <a:sym typeface="Calibri"/>
              </a:rPr>
              <a:t>THREATS</a:t>
            </a:r>
            <a:endParaRPr/>
          </a:p>
        </p:txBody>
      </p:sp>
      <p:sp>
        <p:nvSpPr>
          <p:cNvPr id="1415" name="Google Shape;1415;p27"/>
          <p:cNvSpPr txBox="1"/>
          <p:nvPr/>
        </p:nvSpPr>
        <p:spPr>
          <a:xfrm>
            <a:off x="2976880" y="3392329"/>
            <a:ext cx="2077800"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 </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 </a:t>
            </a:r>
            <a:endParaRPr/>
          </a:p>
          <a:p>
            <a:pPr marL="285750" marR="0" lvl="0" indent="-285750" algn="l" rtl="0">
              <a:spcBef>
                <a:spcPts val="0"/>
              </a:spcBef>
              <a:spcAft>
                <a:spcPts val="0"/>
              </a:spcAft>
              <a:buClr>
                <a:schemeClr val="lt1"/>
              </a:buClr>
              <a:buSzPts val="1800"/>
              <a:buFont typeface="Arial"/>
              <a:buChar char="•"/>
            </a:pPr>
            <a:r>
              <a:rPr lang="en-GB" sz="1800">
                <a:solidFill>
                  <a:schemeClr val="lt1"/>
                </a:solidFill>
                <a:latin typeface="Calibri"/>
                <a:ea typeface="Calibri"/>
                <a:cs typeface="Calibri"/>
                <a:sym typeface="Calibri"/>
              </a:rPr>
              <a:t>  </a:t>
            </a:r>
            <a:endParaRPr/>
          </a:p>
          <a:p>
            <a:pPr marL="285750" marR="0" lvl="0" indent="-171450" algn="l"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sp>
        <p:nvSpPr>
          <p:cNvPr id="1416" name="Google Shape;1416;p27"/>
          <p:cNvSpPr txBox="1"/>
          <p:nvPr/>
        </p:nvSpPr>
        <p:spPr>
          <a:xfrm>
            <a:off x="8871030" y="5028800"/>
            <a:ext cx="2077800"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76C0B5"/>
              </a:buClr>
              <a:buSzPts val="1800"/>
              <a:buFont typeface="Arial"/>
              <a:buChar char="•"/>
            </a:pPr>
            <a:r>
              <a:rPr lang="en-GB" sz="1800">
                <a:solidFill>
                  <a:srgbClr val="76C0B5"/>
                </a:solidFill>
                <a:latin typeface="Calibri"/>
                <a:ea typeface="Calibri"/>
                <a:cs typeface="Calibri"/>
                <a:sym typeface="Calibri"/>
              </a:rPr>
              <a:t> </a:t>
            </a:r>
            <a:endParaRPr/>
          </a:p>
          <a:p>
            <a:pPr marL="285750" marR="0" lvl="0" indent="-285750" algn="l" rtl="0">
              <a:spcBef>
                <a:spcPts val="0"/>
              </a:spcBef>
              <a:spcAft>
                <a:spcPts val="0"/>
              </a:spcAft>
              <a:buClr>
                <a:srgbClr val="76C0B5"/>
              </a:buClr>
              <a:buSzPts val="1800"/>
              <a:buFont typeface="Arial"/>
              <a:buChar char="•"/>
            </a:pPr>
            <a:r>
              <a:rPr lang="en-GB" sz="1800">
                <a:solidFill>
                  <a:srgbClr val="76C0B5"/>
                </a:solidFill>
                <a:latin typeface="Calibri"/>
                <a:ea typeface="Calibri"/>
                <a:cs typeface="Calibri"/>
                <a:sym typeface="Calibri"/>
              </a:rPr>
              <a:t> </a:t>
            </a:r>
            <a:endParaRPr/>
          </a:p>
          <a:p>
            <a:pPr marL="285750" marR="0" lvl="0" indent="-285750" algn="l" rtl="0">
              <a:spcBef>
                <a:spcPts val="0"/>
              </a:spcBef>
              <a:spcAft>
                <a:spcPts val="0"/>
              </a:spcAft>
              <a:buClr>
                <a:srgbClr val="76C0B5"/>
              </a:buClr>
              <a:buSzPts val="1800"/>
              <a:buFont typeface="Arial"/>
              <a:buChar char="•"/>
            </a:pPr>
            <a:r>
              <a:rPr lang="en-GB" sz="1800">
                <a:solidFill>
                  <a:srgbClr val="76C0B5"/>
                </a:solidFill>
                <a:latin typeface="Calibri"/>
                <a:ea typeface="Calibri"/>
                <a:cs typeface="Calibri"/>
                <a:sym typeface="Calibri"/>
              </a:rPr>
              <a:t>  </a:t>
            </a:r>
            <a:endParaRPr/>
          </a:p>
          <a:p>
            <a:pPr marL="285750" marR="0" lvl="0" indent="-171450" algn="l" rtl="0">
              <a:spcBef>
                <a:spcPts val="0"/>
              </a:spcBef>
              <a:spcAft>
                <a:spcPts val="0"/>
              </a:spcAft>
              <a:buClr>
                <a:schemeClr val="dk1"/>
              </a:buClr>
              <a:buSzPts val="1800"/>
              <a:buFont typeface="Arial"/>
              <a:buNone/>
            </a:pPr>
            <a:endParaRPr sz="1800">
              <a:solidFill>
                <a:srgbClr val="76C0B5"/>
              </a:solidFill>
              <a:latin typeface="Calibri"/>
              <a:ea typeface="Calibri"/>
              <a:cs typeface="Calibri"/>
              <a:sym typeface="Calibri"/>
            </a:endParaRPr>
          </a:p>
        </p:txBody>
      </p:sp>
      <p:sp>
        <p:nvSpPr>
          <p:cNvPr id="1417" name="Google Shape;1417;p27"/>
          <p:cNvSpPr txBox="1"/>
          <p:nvPr/>
        </p:nvSpPr>
        <p:spPr>
          <a:xfrm>
            <a:off x="2973448" y="5034063"/>
            <a:ext cx="2077800"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GB" sz="1800" dirty="0">
                <a:solidFill>
                  <a:schemeClr val="lt1"/>
                </a:solidFill>
                <a:latin typeface="Calibri"/>
                <a:ea typeface="Calibri"/>
                <a:cs typeface="Calibri"/>
                <a:sym typeface="Calibri"/>
              </a:rPr>
              <a:t> </a:t>
            </a:r>
            <a:endParaRPr dirty="0"/>
          </a:p>
          <a:p>
            <a:pPr marL="285750" marR="0" lvl="0" indent="-285750" algn="l" rtl="0">
              <a:spcBef>
                <a:spcPts val="0"/>
              </a:spcBef>
              <a:spcAft>
                <a:spcPts val="0"/>
              </a:spcAft>
              <a:buClr>
                <a:schemeClr val="lt1"/>
              </a:buClr>
              <a:buSzPts val="1800"/>
              <a:buFont typeface="Arial"/>
              <a:buChar char="•"/>
            </a:pPr>
            <a:r>
              <a:rPr lang="en-GB" sz="1800" dirty="0">
                <a:solidFill>
                  <a:schemeClr val="lt1"/>
                </a:solidFill>
                <a:latin typeface="Calibri"/>
                <a:ea typeface="Calibri"/>
                <a:cs typeface="Calibri"/>
                <a:sym typeface="Calibri"/>
              </a:rPr>
              <a:t> </a:t>
            </a:r>
            <a:endParaRPr dirty="0"/>
          </a:p>
          <a:p>
            <a:pPr marL="285750" marR="0" lvl="0" indent="-285750" algn="l" rtl="0">
              <a:spcBef>
                <a:spcPts val="0"/>
              </a:spcBef>
              <a:spcAft>
                <a:spcPts val="0"/>
              </a:spcAft>
              <a:buClr>
                <a:schemeClr val="lt1"/>
              </a:buClr>
              <a:buSzPts val="1800"/>
              <a:buFont typeface="Arial"/>
              <a:buChar char="•"/>
            </a:pPr>
            <a:r>
              <a:rPr lang="en-GB" sz="1800" dirty="0">
                <a:solidFill>
                  <a:schemeClr val="lt1"/>
                </a:solidFill>
                <a:latin typeface="Calibri"/>
                <a:ea typeface="Calibri"/>
                <a:cs typeface="Calibri"/>
                <a:sym typeface="Calibri"/>
              </a:rPr>
              <a:t>  </a:t>
            </a:r>
            <a:endParaRPr dirty="0"/>
          </a:p>
          <a:p>
            <a:pPr marL="285750" marR="0" lvl="0" indent="-171450" algn="l" rtl="0">
              <a:spcBef>
                <a:spcPts val="0"/>
              </a:spcBef>
              <a:spcAft>
                <a:spcPts val="0"/>
              </a:spcAft>
              <a:buClr>
                <a:schemeClr val="dk1"/>
              </a:buClr>
              <a:buSzPts val="1800"/>
              <a:buFont typeface="Arial"/>
              <a:buNone/>
            </a:pPr>
            <a:endParaRPr sz="1800" dirty="0">
              <a:solidFill>
                <a:schemeClr val="lt1"/>
              </a:solidFill>
              <a:latin typeface="Calibri"/>
              <a:ea typeface="Calibri"/>
              <a:cs typeface="Calibri"/>
              <a:sym typeface="Calibri"/>
            </a:endParaRPr>
          </a:p>
        </p:txBody>
      </p:sp>
      <p:sp>
        <p:nvSpPr>
          <p:cNvPr id="1418" name="Google Shape;1418;p27"/>
          <p:cNvSpPr txBox="1"/>
          <p:nvPr/>
        </p:nvSpPr>
        <p:spPr>
          <a:xfrm>
            <a:off x="8860195" y="3359846"/>
            <a:ext cx="2077800" cy="120032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76C0B5"/>
              </a:buClr>
              <a:buSzPts val="1800"/>
              <a:buFont typeface="Arial"/>
              <a:buChar char="•"/>
            </a:pPr>
            <a:r>
              <a:rPr lang="en-GB" sz="1800">
                <a:solidFill>
                  <a:srgbClr val="76C0B5"/>
                </a:solidFill>
                <a:latin typeface="Calibri"/>
                <a:ea typeface="Calibri"/>
                <a:cs typeface="Calibri"/>
                <a:sym typeface="Calibri"/>
              </a:rPr>
              <a:t> </a:t>
            </a:r>
            <a:endParaRPr/>
          </a:p>
          <a:p>
            <a:pPr marL="285750" marR="0" lvl="0" indent="-285750" algn="l" rtl="0">
              <a:spcBef>
                <a:spcPts val="0"/>
              </a:spcBef>
              <a:spcAft>
                <a:spcPts val="0"/>
              </a:spcAft>
              <a:buClr>
                <a:srgbClr val="76C0B5"/>
              </a:buClr>
              <a:buSzPts val="1800"/>
              <a:buFont typeface="Arial"/>
              <a:buChar char="•"/>
            </a:pPr>
            <a:r>
              <a:rPr lang="en-GB" sz="1800">
                <a:solidFill>
                  <a:srgbClr val="76C0B5"/>
                </a:solidFill>
                <a:latin typeface="Calibri"/>
                <a:ea typeface="Calibri"/>
                <a:cs typeface="Calibri"/>
                <a:sym typeface="Calibri"/>
              </a:rPr>
              <a:t> </a:t>
            </a:r>
            <a:endParaRPr/>
          </a:p>
          <a:p>
            <a:pPr marL="285750" marR="0" lvl="0" indent="-285750" algn="l" rtl="0">
              <a:spcBef>
                <a:spcPts val="0"/>
              </a:spcBef>
              <a:spcAft>
                <a:spcPts val="0"/>
              </a:spcAft>
              <a:buClr>
                <a:srgbClr val="76C0B5"/>
              </a:buClr>
              <a:buSzPts val="1800"/>
              <a:buFont typeface="Arial"/>
              <a:buChar char="•"/>
            </a:pPr>
            <a:r>
              <a:rPr lang="en-GB" sz="1800">
                <a:solidFill>
                  <a:srgbClr val="76C0B5"/>
                </a:solidFill>
                <a:latin typeface="Calibri"/>
                <a:ea typeface="Calibri"/>
                <a:cs typeface="Calibri"/>
                <a:sym typeface="Calibri"/>
              </a:rPr>
              <a:t>  </a:t>
            </a:r>
            <a:endParaRPr/>
          </a:p>
          <a:p>
            <a:pPr marL="285750" marR="0" lvl="0" indent="-171450" algn="l" rtl="0">
              <a:spcBef>
                <a:spcPts val="0"/>
              </a:spcBef>
              <a:spcAft>
                <a:spcPts val="0"/>
              </a:spcAft>
              <a:buClr>
                <a:schemeClr val="dk1"/>
              </a:buClr>
              <a:buSzPts val="1800"/>
              <a:buFont typeface="Arial"/>
              <a:buNone/>
            </a:pPr>
            <a:endParaRPr sz="1800">
              <a:solidFill>
                <a:srgbClr val="76C0B5"/>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pic>
        <p:nvPicPr>
          <p:cNvPr id="1423" name="Google Shape;1423;p28" descr="Kopf mit Zahnrädern mit einfarbiger Füllung"/>
          <p:cNvPicPr preferRelativeResize="0">
            <a:picLocks noGrp="1"/>
          </p:cNvPicPr>
          <p:nvPr>
            <p:ph type="pic" idx="2"/>
          </p:nvPr>
        </p:nvPicPr>
        <p:blipFill rotWithShape="1">
          <a:blip r:embed="rId3">
            <a:alphaModFix/>
          </a:blip>
          <a:srcRect l="9880" r="9880"/>
          <a:stretch/>
        </p:blipFill>
        <p:spPr>
          <a:xfrm flipH="1">
            <a:off x="7369856" y="886620"/>
            <a:ext cx="4263168" cy="5313343"/>
          </a:xfrm>
          <a:prstGeom prst="rect">
            <a:avLst/>
          </a:prstGeom>
          <a:solidFill>
            <a:schemeClr val="lt1"/>
          </a:solidFill>
          <a:ln>
            <a:noFill/>
          </a:ln>
        </p:spPr>
      </p:pic>
      <p:sp>
        <p:nvSpPr>
          <p:cNvPr id="1424" name="Google Shape;1424;p28"/>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GB"/>
              <a:t>We suggest that you do a SWOT analysis for your company again after you have completed the course. </a:t>
            </a:r>
            <a:endParaRPr/>
          </a:p>
          <a:p>
            <a:pPr marL="0" lvl="0" indent="0" algn="l" rtl="0">
              <a:lnSpc>
                <a:spcPct val="90000"/>
              </a:lnSpc>
              <a:spcBef>
                <a:spcPts val="1000"/>
              </a:spcBef>
              <a:spcAft>
                <a:spcPts val="0"/>
              </a:spcAft>
              <a:buClr>
                <a:schemeClr val="lt1"/>
              </a:buClr>
              <a:buSzPts val="2400"/>
              <a:buNone/>
            </a:pPr>
            <a:r>
              <a:rPr lang="en-GB"/>
              <a:t>Has your perspective changed? </a:t>
            </a:r>
            <a:endParaRPr/>
          </a:p>
          <a:p>
            <a:pPr marL="0" lvl="0" indent="0" algn="l" rtl="0">
              <a:lnSpc>
                <a:spcPct val="90000"/>
              </a:lnSpc>
              <a:spcBef>
                <a:spcPts val="1000"/>
              </a:spcBef>
              <a:spcAft>
                <a:spcPts val="0"/>
              </a:spcAft>
              <a:buClr>
                <a:schemeClr val="lt1"/>
              </a:buClr>
              <a:buSzPts val="2400"/>
              <a:buNone/>
            </a:pPr>
            <a:r>
              <a:rPr lang="en-GB"/>
              <a:t>Did you get new impulses from the course? </a:t>
            </a:r>
            <a:endParaRPr/>
          </a:p>
          <a:p>
            <a:pPr marL="0" lvl="0" indent="0" algn="l" rtl="0">
              <a:lnSpc>
                <a:spcPct val="90000"/>
              </a:lnSpc>
              <a:spcBef>
                <a:spcPts val="1000"/>
              </a:spcBef>
              <a:spcAft>
                <a:spcPts val="0"/>
              </a:spcAft>
              <a:buClr>
                <a:schemeClr val="lt1"/>
              </a:buClr>
              <a:buSzPts val="2400"/>
              <a:buNone/>
            </a:pPr>
            <a:r>
              <a:rPr lang="en-GB"/>
              <a:t>What did you learn that you would like to implement in the future?</a:t>
            </a:r>
            <a:endParaRPr/>
          </a:p>
        </p:txBody>
      </p:sp>
      <p:sp>
        <p:nvSpPr>
          <p:cNvPr id="1425" name="Google Shape;1425;p28"/>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lt1"/>
              </a:buClr>
              <a:buSzPct val="100000"/>
              <a:buNone/>
            </a:pPr>
            <a:r>
              <a:rPr lang="en-GB" b="1"/>
              <a:t>EXERCISE: SWOT ANALYSIS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29"/>
        <p:cNvGrpSpPr/>
        <p:nvPr/>
      </p:nvGrpSpPr>
      <p:grpSpPr>
        <a:xfrm>
          <a:off x="0" y="0"/>
          <a:ext cx="0" cy="0"/>
          <a:chOff x="0" y="0"/>
          <a:chExt cx="0" cy="0"/>
        </a:xfrm>
      </p:grpSpPr>
      <p:sp>
        <p:nvSpPr>
          <p:cNvPr id="1430" name="Google Shape;1430;p29"/>
          <p:cNvSpPr/>
          <p:nvPr/>
        </p:nvSpPr>
        <p:spPr>
          <a:xfrm>
            <a:off x="4461147" y="3602468"/>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1" name="Google Shape;1431;p29"/>
          <p:cNvSpPr/>
          <p:nvPr/>
        </p:nvSpPr>
        <p:spPr>
          <a:xfrm>
            <a:off x="6196748" y="3623357"/>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2" name="Google Shape;1432;p29"/>
          <p:cNvSpPr/>
          <p:nvPr/>
        </p:nvSpPr>
        <p:spPr>
          <a:xfrm>
            <a:off x="7932349" y="3602468"/>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3" name="Google Shape;1433;p29"/>
          <p:cNvSpPr/>
          <p:nvPr/>
        </p:nvSpPr>
        <p:spPr>
          <a:xfrm>
            <a:off x="9667950" y="3602468"/>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4" name="Google Shape;1434;p29"/>
          <p:cNvSpPr/>
          <p:nvPr/>
        </p:nvSpPr>
        <p:spPr>
          <a:xfrm>
            <a:off x="988546" y="3602466"/>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5" name="Google Shape;1435;p29"/>
          <p:cNvSpPr/>
          <p:nvPr/>
        </p:nvSpPr>
        <p:spPr>
          <a:xfrm>
            <a:off x="2725546" y="3593687"/>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6" name="Google Shape;1436;p29"/>
          <p:cNvSpPr/>
          <p:nvPr/>
        </p:nvSpPr>
        <p:spPr>
          <a:xfrm>
            <a:off x="6520748"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T</a:t>
            </a:r>
            <a:endParaRPr sz="1800">
              <a:solidFill>
                <a:srgbClr val="79527B"/>
              </a:solidFill>
              <a:latin typeface="Calibri"/>
              <a:ea typeface="Calibri"/>
              <a:cs typeface="Calibri"/>
              <a:sym typeface="Calibri"/>
            </a:endParaRPr>
          </a:p>
        </p:txBody>
      </p:sp>
      <p:sp>
        <p:nvSpPr>
          <p:cNvPr id="1437" name="Google Shape;1437;p29"/>
          <p:cNvSpPr/>
          <p:nvPr/>
        </p:nvSpPr>
        <p:spPr>
          <a:xfrm>
            <a:off x="4785147"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S</a:t>
            </a:r>
            <a:endParaRPr sz="1800">
              <a:solidFill>
                <a:srgbClr val="79527B"/>
              </a:solidFill>
              <a:latin typeface="Calibri"/>
              <a:ea typeface="Calibri"/>
              <a:cs typeface="Calibri"/>
              <a:sym typeface="Calibri"/>
            </a:endParaRPr>
          </a:p>
        </p:txBody>
      </p:sp>
      <p:sp>
        <p:nvSpPr>
          <p:cNvPr id="1438" name="Google Shape;1438;p29"/>
          <p:cNvSpPr/>
          <p:nvPr/>
        </p:nvSpPr>
        <p:spPr>
          <a:xfrm>
            <a:off x="3049546"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E</a:t>
            </a:r>
            <a:endParaRPr sz="1800">
              <a:solidFill>
                <a:srgbClr val="79527B"/>
              </a:solidFill>
              <a:latin typeface="Calibri"/>
              <a:ea typeface="Calibri"/>
              <a:cs typeface="Calibri"/>
              <a:sym typeface="Calibri"/>
            </a:endParaRPr>
          </a:p>
        </p:txBody>
      </p:sp>
      <p:sp>
        <p:nvSpPr>
          <p:cNvPr id="1439" name="Google Shape;1439;p29"/>
          <p:cNvSpPr/>
          <p:nvPr/>
        </p:nvSpPr>
        <p:spPr>
          <a:xfrm>
            <a:off x="8256349"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E</a:t>
            </a:r>
            <a:endParaRPr sz="1800">
              <a:solidFill>
                <a:srgbClr val="79527B"/>
              </a:solidFill>
              <a:latin typeface="Calibri"/>
              <a:ea typeface="Calibri"/>
              <a:cs typeface="Calibri"/>
              <a:sym typeface="Calibri"/>
            </a:endParaRPr>
          </a:p>
        </p:txBody>
      </p:sp>
      <p:sp>
        <p:nvSpPr>
          <p:cNvPr id="1440" name="Google Shape;1440;p29"/>
          <p:cNvSpPr/>
          <p:nvPr/>
        </p:nvSpPr>
        <p:spPr>
          <a:xfrm>
            <a:off x="9991950"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L</a:t>
            </a:r>
            <a:endParaRPr sz="1800">
              <a:solidFill>
                <a:srgbClr val="79527B"/>
              </a:solidFill>
              <a:latin typeface="Calibri"/>
              <a:ea typeface="Calibri"/>
              <a:cs typeface="Calibri"/>
              <a:sym typeface="Calibri"/>
            </a:endParaRPr>
          </a:p>
        </p:txBody>
      </p:sp>
      <p:pic>
        <p:nvPicPr>
          <p:cNvPr id="1441" name="Google Shape;1441;p29" descr="Gericht mit einfarbiger Füllung"/>
          <p:cNvPicPr preferRelativeResize="0"/>
          <p:nvPr/>
        </p:nvPicPr>
        <p:blipFill rotWithShape="1">
          <a:blip r:embed="rId3">
            <a:alphaModFix/>
          </a:blip>
          <a:srcRect/>
          <a:stretch/>
        </p:blipFill>
        <p:spPr>
          <a:xfrm>
            <a:off x="1252744" y="4179935"/>
            <a:ext cx="914400" cy="914400"/>
          </a:xfrm>
          <a:prstGeom prst="rect">
            <a:avLst/>
          </a:prstGeom>
          <a:noFill/>
          <a:ln>
            <a:noFill/>
          </a:ln>
        </p:spPr>
      </p:pic>
      <p:pic>
        <p:nvPicPr>
          <p:cNvPr id="1442" name="Google Shape;1442;p29" descr="Balkendiagramm mit Aufwärtstrend mit einfarbiger Füllung"/>
          <p:cNvPicPr preferRelativeResize="0"/>
          <p:nvPr/>
        </p:nvPicPr>
        <p:blipFill rotWithShape="1">
          <a:blip r:embed="rId4">
            <a:alphaModFix/>
          </a:blip>
          <a:srcRect/>
          <a:stretch/>
        </p:blipFill>
        <p:spPr>
          <a:xfrm>
            <a:off x="2977430" y="4179935"/>
            <a:ext cx="914400" cy="914400"/>
          </a:xfrm>
          <a:prstGeom prst="rect">
            <a:avLst/>
          </a:prstGeom>
          <a:noFill/>
          <a:ln>
            <a:noFill/>
          </a:ln>
        </p:spPr>
      </p:pic>
      <p:sp>
        <p:nvSpPr>
          <p:cNvPr id="1443" name="Google Shape;1443;p29"/>
          <p:cNvSpPr/>
          <p:nvPr/>
        </p:nvSpPr>
        <p:spPr>
          <a:xfrm>
            <a:off x="1313945"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P</a:t>
            </a:r>
            <a:endParaRPr sz="1800">
              <a:solidFill>
                <a:srgbClr val="79527B"/>
              </a:solidFill>
              <a:latin typeface="Calibri"/>
              <a:ea typeface="Calibri"/>
              <a:cs typeface="Calibri"/>
              <a:sym typeface="Calibri"/>
            </a:endParaRPr>
          </a:p>
        </p:txBody>
      </p:sp>
      <p:sp>
        <p:nvSpPr>
          <p:cNvPr id="1444" name="Google Shape;1444;p29"/>
          <p:cNvSpPr txBox="1"/>
          <p:nvPr/>
        </p:nvSpPr>
        <p:spPr>
          <a:xfrm>
            <a:off x="1252744" y="5260511"/>
            <a:ext cx="959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cap="small" dirty="0">
                <a:solidFill>
                  <a:schemeClr val="lt1"/>
                </a:solidFill>
                <a:latin typeface="Calibri"/>
                <a:ea typeface="Calibri"/>
                <a:cs typeface="Calibri"/>
                <a:sym typeface="Calibri"/>
              </a:rPr>
              <a:t>Political</a:t>
            </a:r>
            <a:endParaRPr sz="1800" cap="small" dirty="0">
              <a:solidFill>
                <a:schemeClr val="lt1"/>
              </a:solidFill>
              <a:latin typeface="Calibri"/>
              <a:ea typeface="Calibri"/>
              <a:cs typeface="Calibri"/>
              <a:sym typeface="Calibri"/>
            </a:endParaRPr>
          </a:p>
        </p:txBody>
      </p:sp>
      <p:pic>
        <p:nvPicPr>
          <p:cNvPr id="1445" name="Google Shape;1445;p29" descr="Zielgruppe mit einfarbiger Füllung"/>
          <p:cNvPicPr preferRelativeResize="0"/>
          <p:nvPr/>
        </p:nvPicPr>
        <p:blipFill rotWithShape="1">
          <a:blip r:embed="rId5">
            <a:alphaModFix/>
          </a:blip>
          <a:srcRect/>
          <a:stretch/>
        </p:blipFill>
        <p:spPr>
          <a:xfrm>
            <a:off x="4723947" y="4179935"/>
            <a:ext cx="914400" cy="914400"/>
          </a:xfrm>
          <a:prstGeom prst="rect">
            <a:avLst/>
          </a:prstGeom>
          <a:noFill/>
          <a:ln>
            <a:noFill/>
          </a:ln>
        </p:spPr>
      </p:pic>
      <p:pic>
        <p:nvPicPr>
          <p:cNvPr id="1446" name="Google Shape;1446;p29" descr="Waage der Justitia mit einfarbiger Füllung"/>
          <p:cNvPicPr preferRelativeResize="0"/>
          <p:nvPr/>
        </p:nvPicPr>
        <p:blipFill rotWithShape="1">
          <a:blip r:embed="rId6">
            <a:alphaModFix/>
          </a:blip>
          <a:srcRect/>
          <a:stretch/>
        </p:blipFill>
        <p:spPr>
          <a:xfrm>
            <a:off x="9930750" y="4179935"/>
            <a:ext cx="914400" cy="914400"/>
          </a:xfrm>
          <a:prstGeom prst="rect">
            <a:avLst/>
          </a:prstGeom>
          <a:noFill/>
          <a:ln>
            <a:noFill/>
          </a:ln>
        </p:spPr>
      </p:pic>
      <p:pic>
        <p:nvPicPr>
          <p:cNvPr id="1447" name="Google Shape;1447;p29" descr="Nachhaltigkeit mit einfarbiger Füllung"/>
          <p:cNvPicPr preferRelativeResize="0"/>
          <p:nvPr/>
        </p:nvPicPr>
        <p:blipFill rotWithShape="1">
          <a:blip r:embed="rId7">
            <a:alphaModFix/>
          </a:blip>
          <a:srcRect/>
          <a:stretch/>
        </p:blipFill>
        <p:spPr>
          <a:xfrm>
            <a:off x="8195149" y="4179935"/>
            <a:ext cx="914400" cy="914400"/>
          </a:xfrm>
          <a:prstGeom prst="rect">
            <a:avLst/>
          </a:prstGeom>
          <a:noFill/>
          <a:ln>
            <a:noFill/>
          </a:ln>
        </p:spPr>
      </p:pic>
      <p:pic>
        <p:nvPicPr>
          <p:cNvPr id="1448" name="Google Shape;1448;p29" descr="Glühbirne und Zahnrad mit einfarbiger Füllung"/>
          <p:cNvPicPr preferRelativeResize="0"/>
          <p:nvPr/>
        </p:nvPicPr>
        <p:blipFill rotWithShape="1">
          <a:blip r:embed="rId8">
            <a:alphaModFix/>
          </a:blip>
          <a:srcRect/>
          <a:stretch/>
        </p:blipFill>
        <p:spPr>
          <a:xfrm>
            <a:off x="6459548" y="4179935"/>
            <a:ext cx="914400" cy="914400"/>
          </a:xfrm>
          <a:prstGeom prst="rect">
            <a:avLst/>
          </a:prstGeom>
          <a:noFill/>
          <a:ln>
            <a:noFill/>
          </a:ln>
        </p:spPr>
      </p:pic>
      <p:sp>
        <p:nvSpPr>
          <p:cNvPr id="1449" name="Google Shape;1449;p29"/>
          <p:cNvSpPr txBox="1"/>
          <p:nvPr/>
        </p:nvSpPr>
        <p:spPr>
          <a:xfrm>
            <a:off x="2932316" y="5260511"/>
            <a:ext cx="10666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cap="small">
                <a:solidFill>
                  <a:schemeClr val="lt1"/>
                </a:solidFill>
                <a:latin typeface="Calibri"/>
                <a:ea typeface="Calibri"/>
                <a:cs typeface="Calibri"/>
                <a:sym typeface="Calibri"/>
              </a:rPr>
              <a:t>Economic</a:t>
            </a:r>
            <a:endParaRPr sz="1800" cap="small">
              <a:solidFill>
                <a:schemeClr val="lt1"/>
              </a:solidFill>
              <a:latin typeface="Calibri"/>
              <a:ea typeface="Calibri"/>
              <a:cs typeface="Calibri"/>
              <a:sym typeface="Calibri"/>
            </a:endParaRPr>
          </a:p>
        </p:txBody>
      </p:sp>
      <p:sp>
        <p:nvSpPr>
          <p:cNvPr id="1450" name="Google Shape;1450;p29"/>
          <p:cNvSpPr txBox="1"/>
          <p:nvPr/>
        </p:nvSpPr>
        <p:spPr>
          <a:xfrm>
            <a:off x="4806241" y="5260511"/>
            <a:ext cx="7498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cap="small">
                <a:solidFill>
                  <a:schemeClr val="lt1"/>
                </a:solidFill>
                <a:latin typeface="Calibri"/>
                <a:ea typeface="Calibri"/>
                <a:cs typeface="Calibri"/>
                <a:sym typeface="Calibri"/>
              </a:rPr>
              <a:t>Social</a:t>
            </a:r>
            <a:endParaRPr sz="1800" cap="small">
              <a:solidFill>
                <a:schemeClr val="lt1"/>
              </a:solidFill>
              <a:latin typeface="Calibri"/>
              <a:ea typeface="Calibri"/>
              <a:cs typeface="Calibri"/>
              <a:sym typeface="Calibri"/>
            </a:endParaRPr>
          </a:p>
        </p:txBody>
      </p:sp>
      <p:sp>
        <p:nvSpPr>
          <p:cNvPr id="1451" name="Google Shape;1451;p29"/>
          <p:cNvSpPr txBox="1"/>
          <p:nvPr/>
        </p:nvSpPr>
        <p:spPr>
          <a:xfrm>
            <a:off x="7889745" y="5260511"/>
            <a:ext cx="15546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cap="small">
                <a:solidFill>
                  <a:schemeClr val="lt1"/>
                </a:solidFill>
                <a:latin typeface="Calibri"/>
                <a:ea typeface="Calibri"/>
                <a:cs typeface="Calibri"/>
                <a:sym typeface="Calibri"/>
              </a:rPr>
              <a:t>Environmental</a:t>
            </a:r>
            <a:endParaRPr sz="1800" cap="small">
              <a:solidFill>
                <a:schemeClr val="lt1"/>
              </a:solidFill>
              <a:latin typeface="Calibri"/>
              <a:ea typeface="Calibri"/>
              <a:cs typeface="Calibri"/>
              <a:sym typeface="Calibri"/>
            </a:endParaRPr>
          </a:p>
        </p:txBody>
      </p:sp>
      <p:sp>
        <p:nvSpPr>
          <p:cNvPr id="1452" name="Google Shape;1452;p29"/>
          <p:cNvSpPr txBox="1"/>
          <p:nvPr/>
        </p:nvSpPr>
        <p:spPr>
          <a:xfrm>
            <a:off x="6202699" y="5253740"/>
            <a:ext cx="15296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cap="small">
                <a:solidFill>
                  <a:schemeClr val="lt1"/>
                </a:solidFill>
                <a:latin typeface="Calibri"/>
                <a:ea typeface="Calibri"/>
                <a:cs typeface="Calibri"/>
                <a:sym typeface="Calibri"/>
              </a:rPr>
              <a:t>Technological</a:t>
            </a:r>
            <a:endParaRPr sz="1800" cap="small">
              <a:solidFill>
                <a:schemeClr val="lt1"/>
              </a:solidFill>
              <a:latin typeface="Calibri"/>
              <a:ea typeface="Calibri"/>
              <a:cs typeface="Calibri"/>
              <a:sym typeface="Calibri"/>
            </a:endParaRPr>
          </a:p>
        </p:txBody>
      </p:sp>
      <p:sp>
        <p:nvSpPr>
          <p:cNvPr id="1453" name="Google Shape;1453;p29"/>
          <p:cNvSpPr txBox="1"/>
          <p:nvPr/>
        </p:nvSpPr>
        <p:spPr>
          <a:xfrm>
            <a:off x="10041012" y="5260511"/>
            <a:ext cx="6938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cap="small">
                <a:solidFill>
                  <a:schemeClr val="lt1"/>
                </a:solidFill>
                <a:latin typeface="Calibri"/>
                <a:ea typeface="Calibri"/>
                <a:cs typeface="Calibri"/>
                <a:sym typeface="Calibri"/>
              </a:rPr>
              <a:t>Legal</a:t>
            </a:r>
            <a:endParaRPr sz="1800" cap="small">
              <a:solidFill>
                <a:schemeClr val="lt1"/>
              </a:solidFill>
              <a:latin typeface="Calibri"/>
              <a:ea typeface="Calibri"/>
              <a:cs typeface="Calibri"/>
              <a:sym typeface="Calibri"/>
            </a:endParaRPr>
          </a:p>
        </p:txBody>
      </p:sp>
      <p:sp>
        <p:nvSpPr>
          <p:cNvPr id="1454" name="Google Shape;1454;p29"/>
          <p:cNvSpPr txBox="1"/>
          <p:nvPr/>
        </p:nvSpPr>
        <p:spPr>
          <a:xfrm>
            <a:off x="421073" y="1769806"/>
            <a:ext cx="11470341"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95A59"/>
                </a:solidFill>
                <a:latin typeface="Calibri"/>
                <a:ea typeface="Calibri"/>
                <a:cs typeface="Calibri"/>
                <a:sym typeface="Calibri"/>
              </a:rPr>
              <a:t>To avoid crises and minimise the potential impact of externally caused crises, tourism SME owners/managers should be aware of the factors that affect the company and cannot be influenced by them. The so-called PESTEL analysis gives them the chance to recognise risks as well as opportunities at an early stage as part of proactive risk monitoring. It is often part of a SWOT analysis.</a:t>
            </a:r>
            <a:endParaRPr/>
          </a:p>
          <a:p>
            <a:pPr marL="0" marR="0" lvl="0" indent="0" algn="l" rtl="0">
              <a:spcBef>
                <a:spcPts val="0"/>
              </a:spcBef>
              <a:spcAft>
                <a:spcPts val="0"/>
              </a:spcAft>
              <a:buNone/>
            </a:pPr>
            <a:endParaRPr sz="1800">
              <a:solidFill>
                <a:srgbClr val="595A59"/>
              </a:solidFill>
              <a:latin typeface="Calibri"/>
              <a:ea typeface="Calibri"/>
              <a:cs typeface="Calibri"/>
              <a:sym typeface="Calibri"/>
            </a:endParaRPr>
          </a:p>
        </p:txBody>
      </p:sp>
      <p:sp>
        <p:nvSpPr>
          <p:cNvPr id="1455" name="Google Shape;1455;p29"/>
          <p:cNvSpPr/>
          <p:nvPr/>
        </p:nvSpPr>
        <p:spPr>
          <a:xfrm>
            <a:off x="1" y="291787"/>
            <a:ext cx="12191999" cy="119981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6" name="Google Shape;1456;p29"/>
          <p:cNvSpPr txBox="1"/>
          <p:nvPr/>
        </p:nvSpPr>
        <p:spPr>
          <a:xfrm>
            <a:off x="295202" y="622346"/>
            <a:ext cx="11359085" cy="8915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600"/>
              <a:buFont typeface="Arial"/>
              <a:buNone/>
            </a:pPr>
            <a:r>
              <a:rPr lang="en-GB" sz="3600" b="1" i="0">
                <a:solidFill>
                  <a:schemeClr val="lt1"/>
                </a:solidFill>
                <a:latin typeface="Calibri"/>
                <a:ea typeface="Calibri"/>
                <a:cs typeface="Calibri"/>
                <a:sym typeface="Calibri"/>
              </a:rPr>
              <a:t>Know the risks – The PESTEL Analysis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3" descr="Ein Bild, das Himmel, draußen, bewölkt, Wolken enthält.&#10;&#10;Automatisch generierte Beschreibung"/>
          <p:cNvPicPr preferRelativeResize="0">
            <a:picLocks noGrp="1"/>
          </p:cNvPicPr>
          <p:nvPr>
            <p:ph type="pic" idx="2"/>
          </p:nvPr>
        </p:nvPicPr>
        <p:blipFill rotWithShape="1">
          <a:blip r:embed="rId3">
            <a:alphaModFix/>
          </a:blip>
          <a:srcRect l="8400" r="8399"/>
          <a:stretch/>
        </p:blipFill>
        <p:spPr>
          <a:xfrm>
            <a:off x="6852062" y="228600"/>
            <a:ext cx="5105121" cy="6362700"/>
          </a:xfrm>
          <a:prstGeom prst="rect">
            <a:avLst/>
          </a:prstGeom>
          <a:solidFill>
            <a:schemeClr val="lt1"/>
          </a:solidFill>
          <a:ln>
            <a:noFill/>
          </a:ln>
        </p:spPr>
      </p:pic>
      <p:sp>
        <p:nvSpPr>
          <p:cNvPr id="897" name="Google Shape;897;p3"/>
          <p:cNvSpPr txBox="1">
            <a:spLocks noGrp="1"/>
          </p:cNvSpPr>
          <p:nvPr>
            <p:ph type="body" idx="1"/>
          </p:nvPr>
        </p:nvSpPr>
        <p:spPr>
          <a:xfrm>
            <a:off x="1520328" y="1773241"/>
            <a:ext cx="5331734" cy="452595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lt1"/>
              </a:buClr>
              <a:buSzPts val="2300"/>
              <a:buNone/>
            </a:pPr>
            <a:r>
              <a:rPr lang="en-GB" sz="2300"/>
              <a:t>…</a:t>
            </a:r>
            <a:r>
              <a:rPr lang="en-GB" sz="2300">
                <a:solidFill>
                  <a:schemeClr val="lt1"/>
                </a:solidFill>
                <a:latin typeface="Calibri"/>
                <a:ea typeface="Calibri"/>
                <a:cs typeface="Calibri"/>
                <a:sym typeface="Calibri"/>
              </a:rPr>
              <a:t>Explore what defines a business crisis and how to distinguish the term from others</a:t>
            </a:r>
            <a:endParaRPr/>
          </a:p>
          <a:p>
            <a:pPr marL="228600" lvl="0" indent="-228600" algn="l" rtl="0">
              <a:lnSpc>
                <a:spcPct val="90000"/>
              </a:lnSpc>
              <a:spcBef>
                <a:spcPts val="1000"/>
              </a:spcBef>
              <a:spcAft>
                <a:spcPts val="0"/>
              </a:spcAft>
              <a:buClr>
                <a:schemeClr val="lt1"/>
              </a:buClr>
              <a:buSzPts val="2300"/>
              <a:buNone/>
            </a:pPr>
            <a:r>
              <a:rPr lang="en-GB" sz="2300">
                <a:latin typeface="Calibri"/>
                <a:ea typeface="Calibri"/>
                <a:cs typeface="Calibri"/>
                <a:sym typeface="Calibri"/>
              </a:rPr>
              <a:t>…Deepen your understanding of what makes a business crisis so complicated and what the typical course is</a:t>
            </a:r>
            <a:endParaRPr/>
          </a:p>
          <a:p>
            <a:pPr marL="228600" lvl="0" indent="-228600" algn="l" rtl="0">
              <a:lnSpc>
                <a:spcPct val="90000"/>
              </a:lnSpc>
              <a:spcBef>
                <a:spcPts val="1000"/>
              </a:spcBef>
              <a:spcAft>
                <a:spcPts val="0"/>
              </a:spcAft>
              <a:buClr>
                <a:schemeClr val="lt1"/>
              </a:buClr>
              <a:buSzPts val="2300"/>
              <a:buNone/>
            </a:pPr>
            <a:r>
              <a:rPr lang="en-GB" sz="2300">
                <a:solidFill>
                  <a:schemeClr val="lt1"/>
                </a:solidFill>
                <a:latin typeface="Calibri"/>
                <a:ea typeface="Calibri"/>
                <a:cs typeface="Calibri"/>
                <a:sym typeface="Calibri"/>
              </a:rPr>
              <a:t>…Discover why the tourism industry is particularly vulnerable to crises</a:t>
            </a:r>
            <a:endParaRPr/>
          </a:p>
          <a:p>
            <a:pPr marL="228600" lvl="0" indent="-228600" algn="l" rtl="0">
              <a:lnSpc>
                <a:spcPct val="90000"/>
              </a:lnSpc>
              <a:spcBef>
                <a:spcPts val="1000"/>
              </a:spcBef>
              <a:spcAft>
                <a:spcPts val="0"/>
              </a:spcAft>
              <a:buClr>
                <a:schemeClr val="lt1"/>
              </a:buClr>
              <a:buSzPts val="2300"/>
              <a:buNone/>
            </a:pPr>
            <a:r>
              <a:rPr lang="en-GB" sz="2300">
                <a:latin typeface="Calibri"/>
                <a:ea typeface="Calibri"/>
                <a:cs typeface="Calibri"/>
                <a:sym typeface="Calibri"/>
              </a:rPr>
              <a:t>…</a:t>
            </a:r>
            <a:r>
              <a:rPr lang="en-GB" sz="2300">
                <a:solidFill>
                  <a:schemeClr val="lt1"/>
                </a:solidFill>
                <a:latin typeface="Calibri"/>
                <a:ea typeface="Calibri"/>
                <a:cs typeface="Calibri"/>
                <a:sym typeface="Calibri"/>
              </a:rPr>
              <a:t>Gain an overview of the different reasons that can cause a crisis in a tourism SME</a:t>
            </a:r>
            <a:endParaRPr/>
          </a:p>
          <a:p>
            <a:pPr marL="228600" lvl="0" indent="-228600" algn="l" rtl="0">
              <a:lnSpc>
                <a:spcPct val="90000"/>
              </a:lnSpc>
              <a:spcBef>
                <a:spcPts val="1000"/>
              </a:spcBef>
              <a:spcAft>
                <a:spcPts val="0"/>
              </a:spcAft>
              <a:buClr>
                <a:schemeClr val="lt1"/>
              </a:buClr>
              <a:buSzPts val="2300"/>
              <a:buNone/>
            </a:pPr>
            <a:r>
              <a:rPr lang="en-GB" sz="2300">
                <a:solidFill>
                  <a:schemeClr val="lt1"/>
                </a:solidFill>
                <a:latin typeface="Calibri"/>
                <a:ea typeface="Calibri"/>
                <a:cs typeface="Calibri"/>
                <a:sym typeface="Calibri"/>
              </a:rPr>
              <a:t>…Understand the need for tourism SMEs in particular to deal comprehensively with the issue of crisis management</a:t>
            </a:r>
            <a:endParaRPr/>
          </a:p>
        </p:txBody>
      </p:sp>
      <p:sp>
        <p:nvSpPr>
          <p:cNvPr id="898" name="Google Shape;898;p3"/>
          <p:cNvSpPr txBox="1">
            <a:spLocks noGrp="1"/>
          </p:cNvSpPr>
          <p:nvPr>
            <p:ph type="body" idx="3"/>
          </p:nvPr>
        </p:nvSpPr>
        <p:spPr>
          <a:xfrm>
            <a:off x="1718561" y="595510"/>
            <a:ext cx="4716425" cy="582221"/>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chemeClr val="lt1"/>
              </a:buClr>
              <a:buSzPts val="3600"/>
              <a:buNone/>
            </a:pPr>
            <a:r>
              <a:rPr lang="en-GB"/>
              <a:t>What you will learn from this module</a:t>
            </a:r>
            <a:endParaRPr/>
          </a:p>
        </p:txBody>
      </p:sp>
      <p:sp>
        <p:nvSpPr>
          <p:cNvPr id="899" name="Google Shape;899;p3"/>
          <p:cNvSpPr txBox="1"/>
          <p:nvPr/>
        </p:nvSpPr>
        <p:spPr>
          <a:xfrm>
            <a:off x="6805407" y="6320587"/>
            <a:ext cx="16742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rgbClr val="595A59"/>
                </a:solidFill>
                <a:latin typeface="Calibri"/>
                <a:ea typeface="Calibri"/>
                <a:cs typeface="Calibri"/>
                <a:sym typeface="Calibri"/>
              </a:rPr>
              <a:t>Photo: Adobe Stock</a:t>
            </a:r>
            <a:endParaRPr sz="1000">
              <a:solidFill>
                <a:srgbClr val="595A59"/>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30"/>
          <p:cNvSpPr txBox="1">
            <a:spLocks noGrp="1"/>
          </p:cNvSpPr>
          <p:nvPr>
            <p:ph type="body" idx="1"/>
          </p:nvPr>
        </p:nvSpPr>
        <p:spPr>
          <a:xfrm>
            <a:off x="1630496" y="1961002"/>
            <a:ext cx="5069896" cy="4338193"/>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2400"/>
              <a:buNone/>
            </a:pPr>
            <a:r>
              <a:rPr lang="en-GB"/>
              <a:t>These determine the extent to which government and government policies can affect a tourism SME. They include political policies and stability, as well as trade, taxation and fiscal policies.</a:t>
            </a:r>
            <a:endParaRPr/>
          </a:p>
          <a:p>
            <a:pPr marL="0" lvl="0" indent="0" algn="l" rtl="0">
              <a:lnSpc>
                <a:spcPct val="90000"/>
              </a:lnSpc>
              <a:spcBef>
                <a:spcPts val="1000"/>
              </a:spcBef>
              <a:spcAft>
                <a:spcPts val="0"/>
              </a:spcAft>
              <a:buClr>
                <a:schemeClr val="lt1"/>
              </a:buClr>
              <a:buSzPts val="2400"/>
              <a:buNone/>
            </a:pPr>
            <a:r>
              <a:rPr lang="en-GB"/>
              <a:t>The global political landscape is enormously volatile - and not only in emerging markets. This contributes to the rise in political risks.</a:t>
            </a:r>
            <a:endParaRPr/>
          </a:p>
          <a:p>
            <a:pPr marL="0" lvl="0" indent="0" algn="l" rtl="0">
              <a:lnSpc>
                <a:spcPct val="90000"/>
              </a:lnSpc>
              <a:spcBef>
                <a:spcPts val="1000"/>
              </a:spcBef>
              <a:spcAft>
                <a:spcPts val="0"/>
              </a:spcAft>
              <a:buClr>
                <a:schemeClr val="lt1"/>
              </a:buClr>
              <a:buSzPts val="2400"/>
              <a:buNone/>
            </a:pPr>
            <a:r>
              <a:rPr lang="en-GB"/>
              <a:t>Furthermore, the Covid pandemic has shown that political factors have a massive impact on companies, especially in tourism.</a:t>
            </a:r>
            <a:endParaRPr/>
          </a:p>
        </p:txBody>
      </p:sp>
      <p:sp>
        <p:nvSpPr>
          <p:cNvPr id="1462" name="Google Shape;1462;p30"/>
          <p:cNvSpPr txBox="1">
            <a:spLocks noGrp="1"/>
          </p:cNvSpPr>
          <p:nvPr>
            <p:ph type="body" idx="3"/>
          </p:nvPr>
        </p:nvSpPr>
        <p:spPr>
          <a:xfrm>
            <a:off x="2750121" y="641918"/>
            <a:ext cx="3950271"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a:t>Political influencing factors</a:t>
            </a:r>
            <a:endParaRPr/>
          </a:p>
        </p:txBody>
      </p:sp>
      <p:sp>
        <p:nvSpPr>
          <p:cNvPr id="1463" name="Google Shape;1463;p30"/>
          <p:cNvSpPr txBox="1"/>
          <p:nvPr/>
        </p:nvSpPr>
        <p:spPr>
          <a:xfrm>
            <a:off x="7283367" y="1660615"/>
            <a:ext cx="4795333" cy="45242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8DC9C0"/>
              </a:buClr>
              <a:buSzPts val="2160"/>
              <a:buFont typeface="Arial"/>
              <a:buChar char="•"/>
            </a:pPr>
            <a:r>
              <a:rPr lang="en-GB" sz="1800" dirty="0">
                <a:solidFill>
                  <a:srgbClr val="595A59"/>
                </a:solidFill>
                <a:latin typeface="Calibri"/>
                <a:ea typeface="Calibri"/>
                <a:cs typeface="Calibri"/>
                <a:sym typeface="Calibri"/>
              </a:rPr>
              <a:t>Political stability (unrest, civil war, terrorism)</a:t>
            </a:r>
            <a:endParaRPr dirty="0"/>
          </a:p>
          <a:p>
            <a:pPr marL="285750" marR="0" lvl="0" indent="-285750" algn="l" rtl="0">
              <a:spcBef>
                <a:spcPts val="1200"/>
              </a:spcBef>
              <a:spcAft>
                <a:spcPts val="0"/>
              </a:spcAft>
              <a:buClr>
                <a:srgbClr val="8DC9C0"/>
              </a:buClr>
              <a:buSzPts val="2160"/>
              <a:buFont typeface="Arial"/>
              <a:buChar char="•"/>
            </a:pPr>
            <a:r>
              <a:rPr lang="en-GB" sz="1800" dirty="0">
                <a:solidFill>
                  <a:srgbClr val="595A59"/>
                </a:solidFill>
                <a:latin typeface="Calibri"/>
                <a:ea typeface="Calibri"/>
                <a:cs typeface="Calibri"/>
                <a:sym typeface="Calibri"/>
              </a:rPr>
              <a:t>General economic order of the country</a:t>
            </a:r>
            <a:endParaRPr dirty="0"/>
          </a:p>
          <a:p>
            <a:pPr marL="285750" marR="0" lvl="0" indent="-285750" algn="l" rtl="0">
              <a:spcBef>
                <a:spcPts val="1200"/>
              </a:spcBef>
              <a:spcAft>
                <a:spcPts val="0"/>
              </a:spcAft>
              <a:buClr>
                <a:srgbClr val="8DC9C0"/>
              </a:buClr>
              <a:buSzPts val="2160"/>
              <a:buFont typeface="Arial"/>
              <a:buChar char="•"/>
            </a:pPr>
            <a:r>
              <a:rPr lang="en-GB" sz="1800" dirty="0">
                <a:solidFill>
                  <a:srgbClr val="595A59"/>
                </a:solidFill>
                <a:latin typeface="Calibri"/>
                <a:ea typeface="Calibri"/>
                <a:cs typeface="Calibri"/>
                <a:sym typeface="Calibri"/>
              </a:rPr>
              <a:t>Current and aspired foreign policy</a:t>
            </a:r>
            <a:endParaRPr dirty="0"/>
          </a:p>
          <a:p>
            <a:pPr marL="285750" marR="0" lvl="0" indent="-285750" algn="l" rtl="0">
              <a:spcBef>
                <a:spcPts val="1200"/>
              </a:spcBef>
              <a:spcAft>
                <a:spcPts val="0"/>
              </a:spcAft>
              <a:buClr>
                <a:srgbClr val="8DC9C0"/>
              </a:buClr>
              <a:buSzPts val="2160"/>
              <a:buFont typeface="Arial"/>
              <a:buChar char="•"/>
            </a:pPr>
            <a:r>
              <a:rPr lang="en-GB" sz="1800" dirty="0">
                <a:solidFill>
                  <a:srgbClr val="595A59"/>
                </a:solidFill>
                <a:latin typeface="Calibri"/>
                <a:ea typeface="Calibri"/>
                <a:cs typeface="Calibri"/>
                <a:sym typeface="Calibri"/>
              </a:rPr>
              <a:t>Government type</a:t>
            </a:r>
            <a:endParaRPr dirty="0"/>
          </a:p>
          <a:p>
            <a:pPr marL="285750" marR="0" lvl="0" indent="-285750" algn="l" rtl="0">
              <a:spcBef>
                <a:spcPts val="1200"/>
              </a:spcBef>
              <a:spcAft>
                <a:spcPts val="0"/>
              </a:spcAft>
              <a:buClr>
                <a:srgbClr val="8DC9C0"/>
              </a:buClr>
              <a:buSzPts val="2160"/>
              <a:buFont typeface="Arial"/>
              <a:buChar char="•"/>
            </a:pPr>
            <a:r>
              <a:rPr lang="en-GB" sz="1800" dirty="0">
                <a:solidFill>
                  <a:srgbClr val="595A59"/>
                </a:solidFill>
                <a:latin typeface="Calibri"/>
                <a:ea typeface="Calibri"/>
                <a:cs typeface="Calibri"/>
                <a:sym typeface="Calibri"/>
              </a:rPr>
              <a:t>Level of bureaucracy and corruption</a:t>
            </a:r>
            <a:endParaRPr dirty="0"/>
          </a:p>
          <a:p>
            <a:pPr marL="285750" marR="0" lvl="0" indent="-285750" algn="l" rtl="0">
              <a:spcBef>
                <a:spcPts val="1200"/>
              </a:spcBef>
              <a:spcAft>
                <a:spcPts val="0"/>
              </a:spcAft>
              <a:buClr>
                <a:srgbClr val="8DC9C0"/>
              </a:buClr>
              <a:buSzPts val="2160"/>
              <a:buFont typeface="Arial"/>
              <a:buChar char="•"/>
            </a:pPr>
            <a:r>
              <a:rPr lang="en-GB" sz="1800" dirty="0">
                <a:solidFill>
                  <a:srgbClr val="595A59"/>
                </a:solidFill>
                <a:latin typeface="Calibri"/>
                <a:ea typeface="Calibri"/>
                <a:cs typeface="Calibri"/>
                <a:sym typeface="Calibri"/>
              </a:rPr>
              <a:t>Freedom of the press and rule of law</a:t>
            </a:r>
            <a:endParaRPr dirty="0"/>
          </a:p>
          <a:p>
            <a:pPr marL="285750" marR="0" lvl="0" indent="-285750" algn="l" rtl="0">
              <a:spcBef>
                <a:spcPts val="1200"/>
              </a:spcBef>
              <a:spcAft>
                <a:spcPts val="0"/>
              </a:spcAft>
              <a:buClr>
                <a:srgbClr val="8DC9C0"/>
              </a:buClr>
              <a:buSzPts val="2160"/>
              <a:buFont typeface="Arial"/>
              <a:buChar char="•"/>
            </a:pPr>
            <a:r>
              <a:rPr lang="en-GB" sz="1800" dirty="0">
                <a:solidFill>
                  <a:srgbClr val="595A59"/>
                </a:solidFill>
                <a:latin typeface="Calibri"/>
                <a:ea typeface="Calibri"/>
                <a:cs typeface="Calibri"/>
                <a:sym typeface="Calibri"/>
              </a:rPr>
              <a:t>Trends in regulation and deregulation</a:t>
            </a:r>
            <a:endParaRPr dirty="0"/>
          </a:p>
          <a:p>
            <a:pPr marL="285750" marR="0" lvl="0" indent="-285750" algn="l" rtl="0">
              <a:spcBef>
                <a:spcPts val="1200"/>
              </a:spcBef>
              <a:spcAft>
                <a:spcPts val="0"/>
              </a:spcAft>
              <a:buClr>
                <a:srgbClr val="8DC9C0"/>
              </a:buClr>
              <a:buSzPts val="2160"/>
              <a:buFont typeface="Arial"/>
              <a:buChar char="•"/>
            </a:pPr>
            <a:r>
              <a:rPr lang="en-GB" sz="1800" dirty="0">
                <a:solidFill>
                  <a:srgbClr val="595A59"/>
                </a:solidFill>
                <a:latin typeface="Calibri"/>
                <a:ea typeface="Calibri"/>
                <a:cs typeface="Calibri"/>
                <a:sym typeface="Calibri"/>
              </a:rPr>
              <a:t>Policies on trade, tariffs and taxes</a:t>
            </a:r>
            <a:endParaRPr dirty="0"/>
          </a:p>
          <a:p>
            <a:pPr marL="285750" marR="0" lvl="0" indent="-285750" algn="l" rtl="0">
              <a:spcBef>
                <a:spcPts val="1200"/>
              </a:spcBef>
              <a:spcAft>
                <a:spcPts val="0"/>
              </a:spcAft>
              <a:buClr>
                <a:srgbClr val="8DC9C0"/>
              </a:buClr>
              <a:buSzPts val="2160"/>
              <a:buFont typeface="Arial"/>
              <a:buChar char="•"/>
            </a:pPr>
            <a:r>
              <a:rPr lang="en-GB" sz="1800" dirty="0">
                <a:solidFill>
                  <a:srgbClr val="595A59"/>
                </a:solidFill>
                <a:latin typeface="Calibri"/>
                <a:ea typeface="Calibri"/>
                <a:cs typeface="Calibri"/>
                <a:sym typeface="Calibri"/>
              </a:rPr>
              <a:t>Laws protecting the environment, labour and consumers</a:t>
            </a:r>
            <a:endParaRPr dirty="0"/>
          </a:p>
          <a:p>
            <a:pPr marL="285750" marR="0" lvl="0" indent="-285750" algn="l" rtl="0">
              <a:spcBef>
                <a:spcPts val="1200"/>
              </a:spcBef>
              <a:spcAft>
                <a:spcPts val="0"/>
              </a:spcAft>
              <a:buClr>
                <a:srgbClr val="8DC9C0"/>
              </a:buClr>
              <a:buSzPts val="2160"/>
              <a:buFont typeface="Arial"/>
              <a:buChar char="•"/>
            </a:pPr>
            <a:r>
              <a:rPr lang="en-GB" sz="1800" dirty="0">
                <a:solidFill>
                  <a:srgbClr val="595A59"/>
                </a:solidFill>
                <a:latin typeface="Calibri"/>
                <a:ea typeface="Calibri"/>
                <a:cs typeface="Calibri"/>
                <a:sym typeface="Calibri"/>
              </a:rPr>
              <a:t>Open / closed borders</a:t>
            </a:r>
            <a:endParaRPr dirty="0"/>
          </a:p>
        </p:txBody>
      </p:sp>
      <p:pic>
        <p:nvPicPr>
          <p:cNvPr id="1464" name="Google Shape;1464;p30" descr="Gericht mit einfarbiger Füllung"/>
          <p:cNvPicPr preferRelativeResize="0"/>
          <p:nvPr/>
        </p:nvPicPr>
        <p:blipFill rotWithShape="1">
          <a:blip r:embed="rId3">
            <a:alphaModFix/>
          </a:blip>
          <a:srcRect/>
          <a:stretch/>
        </p:blipFill>
        <p:spPr>
          <a:xfrm>
            <a:off x="1480460" y="588799"/>
            <a:ext cx="1080000" cy="1080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31"/>
          <p:cNvSpPr txBox="1">
            <a:spLocks noGrp="1"/>
          </p:cNvSpPr>
          <p:nvPr>
            <p:ph type="body" idx="1"/>
          </p:nvPr>
        </p:nvSpPr>
        <p:spPr>
          <a:xfrm>
            <a:off x="1802710" y="2324559"/>
            <a:ext cx="4621841" cy="397463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GB"/>
              <a:t>Economic factors include national and (especially relevant in the tourism industry) international economic developments that have a direct impact on the companies' sales and procurement opportunities. </a:t>
            </a:r>
            <a:endParaRPr/>
          </a:p>
        </p:txBody>
      </p:sp>
      <p:sp>
        <p:nvSpPr>
          <p:cNvPr id="1470" name="Google Shape;1470;p31"/>
          <p:cNvSpPr txBox="1">
            <a:spLocks noGrp="1"/>
          </p:cNvSpPr>
          <p:nvPr>
            <p:ph type="body" idx="3"/>
          </p:nvPr>
        </p:nvSpPr>
        <p:spPr>
          <a:xfrm>
            <a:off x="2750121" y="641918"/>
            <a:ext cx="3950271"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Economic influencing factors</a:t>
            </a:r>
            <a:endParaRPr dirty="0"/>
          </a:p>
        </p:txBody>
      </p:sp>
      <p:sp>
        <p:nvSpPr>
          <p:cNvPr id="1471" name="Google Shape;1471;p31"/>
          <p:cNvSpPr txBox="1"/>
          <p:nvPr/>
        </p:nvSpPr>
        <p:spPr>
          <a:xfrm>
            <a:off x="7283367" y="1753639"/>
            <a:ext cx="4795333" cy="3200876"/>
          </a:xfrm>
          <a:prstGeom prst="rect">
            <a:avLst/>
          </a:prstGeom>
          <a:noFill/>
          <a:ln>
            <a:noFill/>
          </a:ln>
        </p:spPr>
        <p:txBody>
          <a:bodyPr spcFirstLastPara="1" wrap="square" lIns="91425" tIns="45700" rIns="91425" bIns="45700" anchor="t" anchorCtr="0">
            <a:spAutoFit/>
          </a:bodyPr>
          <a:lstStyle/>
          <a:p>
            <a:pPr marL="285750" marR="0" lvl="0" indent="-148590" algn="l" rtl="0">
              <a:spcBef>
                <a:spcPts val="0"/>
              </a:spcBef>
              <a:spcAft>
                <a:spcPts val="0"/>
              </a:spcAft>
              <a:buClr>
                <a:srgbClr val="8DC9C0"/>
              </a:buClr>
              <a:buSzPts val="2160"/>
              <a:buFont typeface="Arial"/>
              <a:buNone/>
            </a:pPr>
            <a:endParaRPr sz="1800">
              <a:solidFill>
                <a:srgbClr val="595A59"/>
              </a:solidFill>
              <a:latin typeface="Calibri"/>
              <a:ea typeface="Calibri"/>
              <a:cs typeface="Calibri"/>
              <a:sym typeface="Calibri"/>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Total economic output (gross domestic product/gross national product), level of disposable income and consumer purchasing power, and growth rates </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Price level and inflation rate</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Interest rate level and development</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Employment, unemployment and number of job vacancies</a:t>
            </a:r>
            <a:endParaRPr/>
          </a:p>
        </p:txBody>
      </p:sp>
      <p:pic>
        <p:nvPicPr>
          <p:cNvPr id="1472" name="Google Shape;1472;p31" descr="Balkendiagramm mit Aufwärtstrend mit einfarbiger Füllung"/>
          <p:cNvPicPr preferRelativeResize="0"/>
          <p:nvPr/>
        </p:nvPicPr>
        <p:blipFill rotWithShape="1">
          <a:blip r:embed="rId3">
            <a:alphaModFix/>
          </a:blip>
          <a:srcRect/>
          <a:stretch/>
        </p:blipFill>
        <p:spPr>
          <a:xfrm>
            <a:off x="1589305" y="673639"/>
            <a:ext cx="1080000" cy="1080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p32"/>
          <p:cNvSpPr txBox="1">
            <a:spLocks noGrp="1"/>
          </p:cNvSpPr>
          <p:nvPr>
            <p:ph type="body" idx="1"/>
          </p:nvPr>
        </p:nvSpPr>
        <p:spPr>
          <a:xfrm>
            <a:off x="1802710" y="2324559"/>
            <a:ext cx="4621841" cy="397463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GB"/>
              <a:t>Socio-cultural influencing factors reflect the structure of society and special circumstances that are important for a company.</a:t>
            </a:r>
            <a:endParaRPr/>
          </a:p>
          <a:p>
            <a:pPr marL="0" lvl="0" indent="0" algn="l" rtl="0">
              <a:lnSpc>
                <a:spcPct val="90000"/>
              </a:lnSpc>
              <a:spcBef>
                <a:spcPts val="1000"/>
              </a:spcBef>
              <a:spcAft>
                <a:spcPts val="0"/>
              </a:spcAft>
              <a:buClr>
                <a:schemeClr val="lt1"/>
              </a:buClr>
              <a:buSzPts val="2400"/>
              <a:buNone/>
            </a:pPr>
            <a:r>
              <a:rPr lang="en-GB"/>
              <a:t>Global trends and socio-cultural norms are of particular importance for tourism SMEs.</a:t>
            </a:r>
            <a:endParaRPr/>
          </a:p>
        </p:txBody>
      </p:sp>
      <p:sp>
        <p:nvSpPr>
          <p:cNvPr id="1478" name="Google Shape;1478;p32"/>
          <p:cNvSpPr txBox="1">
            <a:spLocks noGrp="1"/>
          </p:cNvSpPr>
          <p:nvPr>
            <p:ph type="body" idx="3"/>
          </p:nvPr>
        </p:nvSpPr>
        <p:spPr>
          <a:xfrm>
            <a:off x="2750121" y="641918"/>
            <a:ext cx="3950271"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Social influencing factors</a:t>
            </a:r>
            <a:endParaRPr dirty="0"/>
          </a:p>
        </p:txBody>
      </p:sp>
      <p:sp>
        <p:nvSpPr>
          <p:cNvPr id="1479" name="Google Shape;1479;p32"/>
          <p:cNvSpPr txBox="1"/>
          <p:nvPr/>
        </p:nvSpPr>
        <p:spPr>
          <a:xfrm>
            <a:off x="7319933" y="732234"/>
            <a:ext cx="4795200" cy="6132300"/>
          </a:xfrm>
          <a:prstGeom prst="rect">
            <a:avLst/>
          </a:prstGeom>
          <a:noFill/>
          <a:ln>
            <a:noFill/>
          </a:ln>
        </p:spPr>
        <p:txBody>
          <a:bodyPr spcFirstLastPara="1" wrap="square" lIns="91425" tIns="45700" rIns="91425" bIns="45700" anchor="t" anchorCtr="0">
            <a:spAutoFit/>
          </a:bodyPr>
          <a:lstStyle/>
          <a:p>
            <a:pPr marL="285750" marR="0" lvl="0" indent="-148590" algn="l" rtl="0">
              <a:spcBef>
                <a:spcPts val="0"/>
              </a:spcBef>
              <a:spcAft>
                <a:spcPts val="0"/>
              </a:spcAft>
              <a:buClr>
                <a:srgbClr val="8DC9C0"/>
              </a:buClr>
              <a:buSzPts val="2160"/>
              <a:buFont typeface="Arial"/>
              <a:buNone/>
            </a:pPr>
            <a:endParaRPr sz="1800">
              <a:solidFill>
                <a:srgbClr val="595A59"/>
              </a:solidFill>
              <a:latin typeface="Calibri"/>
              <a:ea typeface="Calibri"/>
              <a:cs typeface="Calibri"/>
              <a:sym typeface="Calibri"/>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Social order and cultural characteristics (language, norms, values, attitudes, religion)</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Population development (age structure, growth)</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Change in travel behaviour</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Consumption habits, leisure time, lifestyle</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Mobility of the inhabitants</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Change in basic human needs: Food, living space, climate, health, environment</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Social values</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Leisure behaviour: Importance of entertainment, sport and recreation</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Influence of social media over traditional media</a:t>
            </a:r>
            <a:endParaRPr/>
          </a:p>
        </p:txBody>
      </p:sp>
      <p:pic>
        <p:nvPicPr>
          <p:cNvPr id="1480" name="Google Shape;1480;p32" descr="Zielgruppe mit einfarbiger Füllung"/>
          <p:cNvPicPr preferRelativeResize="0"/>
          <p:nvPr/>
        </p:nvPicPr>
        <p:blipFill rotWithShape="1">
          <a:blip r:embed="rId3">
            <a:alphaModFix/>
          </a:blip>
          <a:srcRect/>
          <a:stretch/>
        </p:blipFill>
        <p:spPr>
          <a:xfrm>
            <a:off x="1518039" y="673639"/>
            <a:ext cx="1080000" cy="1080000"/>
          </a:xfrm>
          <a:prstGeom prst="rect">
            <a:avLst/>
          </a:prstGeom>
          <a:noFill/>
          <a:ln>
            <a:noFill/>
          </a:ln>
        </p:spPr>
      </p:pic>
      <p:sp>
        <p:nvSpPr>
          <p:cNvPr id="1481" name="Google Shape;1481;p32"/>
          <p:cNvSpPr/>
          <p:nvPr/>
        </p:nvSpPr>
        <p:spPr>
          <a:xfrm>
            <a:off x="1359413" y="5794873"/>
            <a:ext cx="5484732" cy="900930"/>
          </a:xfrm>
          <a:prstGeom prst="rect">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a:solidFill>
                  <a:schemeClr val="lt1"/>
                </a:solidFill>
                <a:latin typeface="Calibri"/>
                <a:ea typeface="Calibri"/>
                <a:cs typeface="Calibri"/>
                <a:sym typeface="Calibri"/>
              </a:rPr>
              <a:t>Outlook</a:t>
            </a:r>
            <a:r>
              <a:rPr lang="en-GB" sz="1800" dirty="0">
                <a:solidFill>
                  <a:schemeClr val="lt1"/>
                </a:solidFill>
                <a:latin typeface="Calibri"/>
                <a:ea typeface="Calibri"/>
                <a:cs typeface="Calibri"/>
                <a:sym typeface="Calibri"/>
              </a:rPr>
              <a:t>: We will deal with trends in tourism in Module 3 (Reactive Crisis Management) when we approach restructuring concepts</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33"/>
          <p:cNvSpPr txBox="1">
            <a:spLocks noGrp="1"/>
          </p:cNvSpPr>
          <p:nvPr>
            <p:ph type="body" idx="1"/>
          </p:nvPr>
        </p:nvSpPr>
        <p:spPr>
          <a:xfrm>
            <a:off x="1802710" y="2324559"/>
            <a:ext cx="4621841" cy="397463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2400"/>
              <a:buNone/>
            </a:pPr>
            <a:r>
              <a:rPr lang="en-GB"/>
              <a:t>Technology is transforming several industries across the board, also tourism. </a:t>
            </a:r>
            <a:endParaRPr/>
          </a:p>
          <a:p>
            <a:pPr marL="0" lvl="0" indent="0" algn="l" rtl="0">
              <a:lnSpc>
                <a:spcPct val="90000"/>
              </a:lnSpc>
              <a:spcBef>
                <a:spcPts val="1000"/>
              </a:spcBef>
              <a:spcAft>
                <a:spcPts val="0"/>
              </a:spcAft>
              <a:buClr>
                <a:schemeClr val="lt1"/>
              </a:buClr>
              <a:buSzPts val="2400"/>
              <a:buNone/>
            </a:pPr>
            <a:r>
              <a:rPr lang="en-GB"/>
              <a:t>These include technological developments in the transport system and the availability of information no matter where you are - with your smartphone you can follow travel blogs, read and write reviews about restaurants or accommodations, or book transport. </a:t>
            </a:r>
            <a:endParaRPr/>
          </a:p>
        </p:txBody>
      </p:sp>
      <p:sp>
        <p:nvSpPr>
          <p:cNvPr id="1487" name="Google Shape;1487;p33"/>
          <p:cNvSpPr txBox="1">
            <a:spLocks noGrp="1"/>
          </p:cNvSpPr>
          <p:nvPr>
            <p:ph type="body" idx="3"/>
          </p:nvPr>
        </p:nvSpPr>
        <p:spPr>
          <a:xfrm>
            <a:off x="2750121" y="641918"/>
            <a:ext cx="3950271"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Technological influencing factors</a:t>
            </a:r>
            <a:endParaRPr dirty="0"/>
          </a:p>
        </p:txBody>
      </p:sp>
      <p:sp>
        <p:nvSpPr>
          <p:cNvPr id="1488" name="Google Shape;1488;p33"/>
          <p:cNvSpPr txBox="1"/>
          <p:nvPr/>
        </p:nvSpPr>
        <p:spPr>
          <a:xfrm>
            <a:off x="7198747" y="1721918"/>
            <a:ext cx="4795333" cy="3631763"/>
          </a:xfrm>
          <a:prstGeom prst="rect">
            <a:avLst/>
          </a:prstGeom>
          <a:noFill/>
          <a:ln>
            <a:noFill/>
          </a:ln>
        </p:spPr>
        <p:txBody>
          <a:bodyPr spcFirstLastPara="1" wrap="square" lIns="91425" tIns="45700" rIns="91425" bIns="45700" anchor="t" anchorCtr="0">
            <a:spAutoFit/>
          </a:bodyPr>
          <a:lstStyle/>
          <a:p>
            <a:pPr marL="285750" marR="0" lvl="0" indent="-148590" algn="l" rtl="0">
              <a:spcBef>
                <a:spcPts val="0"/>
              </a:spcBef>
              <a:spcAft>
                <a:spcPts val="0"/>
              </a:spcAft>
              <a:buClr>
                <a:srgbClr val="8DC9C0"/>
              </a:buClr>
              <a:buSzPts val="2160"/>
              <a:buFont typeface="Arial"/>
              <a:buNone/>
            </a:pPr>
            <a:endParaRPr sz="1800">
              <a:solidFill>
                <a:srgbClr val="595A59"/>
              </a:solidFill>
              <a:latin typeface="Calibri"/>
              <a:ea typeface="Calibri"/>
              <a:cs typeface="Calibri"/>
              <a:sym typeface="Calibri"/>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Infrastructure, transport routes and available logistics</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Digitalisation, information and communication technologies</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Impact of online social media </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Availability of ecological resources: soil, water, air, light</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Availability of energy: oil, gas, electricity, coal, other energy sources</a:t>
            </a:r>
            <a:endParaRPr/>
          </a:p>
        </p:txBody>
      </p:sp>
      <p:pic>
        <p:nvPicPr>
          <p:cNvPr id="1489" name="Google Shape;1489;p33" descr="Glühbirne und Zahnrad mit einfarbiger Füllung"/>
          <p:cNvPicPr preferRelativeResize="0"/>
          <p:nvPr/>
        </p:nvPicPr>
        <p:blipFill rotWithShape="1">
          <a:blip r:embed="rId3">
            <a:alphaModFix/>
          </a:blip>
          <a:srcRect/>
          <a:stretch/>
        </p:blipFill>
        <p:spPr>
          <a:xfrm>
            <a:off x="1590580" y="641918"/>
            <a:ext cx="1080000" cy="1080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34"/>
          <p:cNvSpPr txBox="1">
            <a:spLocks noGrp="1"/>
          </p:cNvSpPr>
          <p:nvPr>
            <p:ph type="body" idx="1"/>
          </p:nvPr>
        </p:nvSpPr>
        <p:spPr>
          <a:xfrm>
            <a:off x="1802710" y="2324559"/>
            <a:ext cx="4621841" cy="397463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GB" dirty="0"/>
              <a:t>Environmental factors are factors that are influenced by the environment and the impact of ecological aspects. With the increasing importance of CSR (Corporate Social Responsibility) and sustainability, this element is coming more and more into focus when it comes to how organisations need to conduct their business. </a:t>
            </a:r>
            <a:endParaRPr dirty="0"/>
          </a:p>
          <a:p>
            <a:pPr marL="0" lvl="0" indent="0" algn="l" rtl="0">
              <a:lnSpc>
                <a:spcPct val="90000"/>
              </a:lnSpc>
              <a:spcBef>
                <a:spcPts val="1000"/>
              </a:spcBef>
              <a:spcAft>
                <a:spcPts val="0"/>
              </a:spcAft>
              <a:buClr>
                <a:schemeClr val="lt1"/>
              </a:buClr>
              <a:buSzPts val="2400"/>
              <a:buNone/>
            </a:pPr>
            <a:endParaRPr dirty="0"/>
          </a:p>
        </p:txBody>
      </p:sp>
      <p:sp>
        <p:nvSpPr>
          <p:cNvPr id="1495" name="Google Shape;1495;p34"/>
          <p:cNvSpPr txBox="1">
            <a:spLocks noGrp="1"/>
          </p:cNvSpPr>
          <p:nvPr>
            <p:ph type="body" idx="3"/>
          </p:nvPr>
        </p:nvSpPr>
        <p:spPr>
          <a:xfrm>
            <a:off x="2750121" y="641918"/>
            <a:ext cx="3950271"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Environmental influencing factors</a:t>
            </a:r>
            <a:endParaRPr dirty="0"/>
          </a:p>
        </p:txBody>
      </p:sp>
      <p:sp>
        <p:nvSpPr>
          <p:cNvPr id="1496" name="Google Shape;1496;p34"/>
          <p:cNvSpPr txBox="1"/>
          <p:nvPr/>
        </p:nvSpPr>
        <p:spPr>
          <a:xfrm>
            <a:off x="7198747" y="1931239"/>
            <a:ext cx="4795333" cy="2800767"/>
          </a:xfrm>
          <a:prstGeom prst="rect">
            <a:avLst/>
          </a:prstGeom>
          <a:noFill/>
          <a:ln>
            <a:noFill/>
          </a:ln>
        </p:spPr>
        <p:txBody>
          <a:bodyPr spcFirstLastPara="1" wrap="square" lIns="91425" tIns="45700" rIns="91425" bIns="45700" anchor="t" anchorCtr="0">
            <a:spAutoFit/>
          </a:bodyPr>
          <a:lstStyle/>
          <a:p>
            <a:pPr marL="285750" marR="0" lvl="0" indent="-148590" algn="l" rtl="0">
              <a:spcBef>
                <a:spcPts val="0"/>
              </a:spcBef>
              <a:spcAft>
                <a:spcPts val="0"/>
              </a:spcAft>
              <a:buClr>
                <a:srgbClr val="8DC9C0"/>
              </a:buClr>
              <a:buSzPts val="2160"/>
              <a:buFont typeface="Arial"/>
              <a:buNone/>
            </a:pPr>
            <a:endParaRPr sz="1800">
              <a:solidFill>
                <a:srgbClr val="595A59"/>
              </a:solidFill>
              <a:latin typeface="Calibri"/>
              <a:ea typeface="Calibri"/>
              <a:cs typeface="Calibri"/>
              <a:sym typeface="Calibri"/>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Climate, weather events and natural disasters</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Climate change</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Pandemics (Covid-19)</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Supply of natural resources</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Environmental regulations and standards (e.g. anticipation of environmental regulations)</a:t>
            </a:r>
            <a:endParaRPr/>
          </a:p>
        </p:txBody>
      </p:sp>
      <p:pic>
        <p:nvPicPr>
          <p:cNvPr id="1497" name="Google Shape;1497;p34" descr="Nachhaltigkeit mit einfarbiger Füllung"/>
          <p:cNvPicPr preferRelativeResize="0"/>
          <p:nvPr/>
        </p:nvPicPr>
        <p:blipFill rotWithShape="1">
          <a:blip r:embed="rId3">
            <a:alphaModFix/>
          </a:blip>
          <a:srcRect/>
          <a:stretch/>
        </p:blipFill>
        <p:spPr>
          <a:xfrm>
            <a:off x="1618079" y="633841"/>
            <a:ext cx="1080000" cy="1080000"/>
          </a:xfrm>
          <a:prstGeom prst="rect">
            <a:avLst/>
          </a:prstGeom>
          <a:noFill/>
          <a:ln>
            <a:noFill/>
          </a:ln>
        </p:spPr>
      </p:pic>
      <p:sp>
        <p:nvSpPr>
          <p:cNvPr id="1498" name="Google Shape;1498;p34"/>
          <p:cNvSpPr/>
          <p:nvPr/>
        </p:nvSpPr>
        <p:spPr>
          <a:xfrm>
            <a:off x="1359413" y="6113581"/>
            <a:ext cx="5484732" cy="582221"/>
          </a:xfrm>
          <a:prstGeom prst="rect">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Calibri"/>
                <a:ea typeface="Calibri"/>
                <a:cs typeface="Calibri"/>
                <a:sym typeface="Calibri"/>
              </a:rPr>
              <a:t>Outlook</a:t>
            </a:r>
            <a:r>
              <a:rPr lang="en-GB" sz="1800">
                <a:solidFill>
                  <a:schemeClr val="lt1"/>
                </a:solidFill>
                <a:latin typeface="Calibri"/>
                <a:ea typeface="Calibri"/>
                <a:cs typeface="Calibri"/>
                <a:sym typeface="Calibri"/>
              </a:rPr>
              <a:t>: We will deal with sustainable tourism development in Module 7 (Crisis Resilience)</a:t>
            </a:r>
            <a:endParaRPr sz="1800">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02"/>
        <p:cNvGrpSpPr/>
        <p:nvPr/>
      </p:nvGrpSpPr>
      <p:grpSpPr>
        <a:xfrm>
          <a:off x="0" y="0"/>
          <a:ext cx="0" cy="0"/>
          <a:chOff x="0" y="0"/>
          <a:chExt cx="0" cy="0"/>
        </a:xfrm>
      </p:grpSpPr>
      <p:sp>
        <p:nvSpPr>
          <p:cNvPr id="1503" name="Google Shape;1503;p35"/>
          <p:cNvSpPr txBox="1">
            <a:spLocks noGrp="1"/>
          </p:cNvSpPr>
          <p:nvPr>
            <p:ph type="body" idx="1"/>
          </p:nvPr>
        </p:nvSpPr>
        <p:spPr>
          <a:xfrm>
            <a:off x="1802710" y="2324559"/>
            <a:ext cx="4621841" cy="397463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GB"/>
              <a:t>Legal risks arise from regulations and laws and have an impact on all business areas. </a:t>
            </a:r>
            <a:endParaRPr/>
          </a:p>
          <a:p>
            <a:pPr marL="0" lvl="0" indent="0" algn="l" rtl="0">
              <a:lnSpc>
                <a:spcPct val="90000"/>
              </a:lnSpc>
              <a:spcBef>
                <a:spcPts val="1000"/>
              </a:spcBef>
              <a:spcAft>
                <a:spcPts val="0"/>
              </a:spcAft>
              <a:buClr>
                <a:schemeClr val="lt1"/>
              </a:buClr>
              <a:buSzPts val="2400"/>
              <a:buNone/>
            </a:pPr>
            <a:r>
              <a:rPr lang="en-GB"/>
              <a:t>Legal factors can positively or negatively influence both the operation and the management of companies </a:t>
            </a:r>
            <a:endParaRPr/>
          </a:p>
        </p:txBody>
      </p:sp>
      <p:sp>
        <p:nvSpPr>
          <p:cNvPr id="1504" name="Google Shape;1504;p35"/>
          <p:cNvSpPr txBox="1">
            <a:spLocks noGrp="1"/>
          </p:cNvSpPr>
          <p:nvPr>
            <p:ph type="body" idx="3"/>
          </p:nvPr>
        </p:nvSpPr>
        <p:spPr>
          <a:xfrm>
            <a:off x="2750121" y="641918"/>
            <a:ext cx="3950271"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GB" dirty="0"/>
              <a:t>Legal influencing factors</a:t>
            </a:r>
            <a:endParaRPr dirty="0"/>
          </a:p>
        </p:txBody>
      </p:sp>
      <p:sp>
        <p:nvSpPr>
          <p:cNvPr id="1505" name="Google Shape;1505;p35"/>
          <p:cNvSpPr txBox="1"/>
          <p:nvPr/>
        </p:nvSpPr>
        <p:spPr>
          <a:xfrm>
            <a:off x="7198747" y="1931239"/>
            <a:ext cx="4795333" cy="366254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Tax and customs regulations</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Laws for the protection of workers</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General economic policy regulations (e.g. data protection laws)</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Legal certainty and legal awareness</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Environmental protection regulations</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Insurance law</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Shop opening hours</a:t>
            </a:r>
            <a:endParaRPr/>
          </a:p>
          <a:p>
            <a:pPr marL="285750" marR="0" lvl="0" indent="-285750" algn="l" rtl="0">
              <a:spcBef>
                <a:spcPts val="1200"/>
              </a:spcBef>
              <a:spcAft>
                <a:spcPts val="0"/>
              </a:spcAft>
              <a:buClr>
                <a:srgbClr val="8DC9C0"/>
              </a:buClr>
              <a:buSzPts val="2160"/>
              <a:buFont typeface="Arial"/>
              <a:buChar char="•"/>
            </a:pPr>
            <a:r>
              <a:rPr lang="en-GB" sz="1800">
                <a:solidFill>
                  <a:srgbClr val="595A59"/>
                </a:solidFill>
                <a:latin typeface="Calibri"/>
                <a:ea typeface="Calibri"/>
                <a:cs typeface="Calibri"/>
                <a:sym typeface="Calibri"/>
              </a:rPr>
              <a:t>Entry regulations, visa processes</a:t>
            </a:r>
            <a:endParaRPr/>
          </a:p>
        </p:txBody>
      </p:sp>
      <p:pic>
        <p:nvPicPr>
          <p:cNvPr id="1506" name="Google Shape;1506;p35" descr="Waage der Justitia mit einfarbiger Füllung"/>
          <p:cNvPicPr preferRelativeResize="0"/>
          <p:nvPr/>
        </p:nvPicPr>
        <p:blipFill rotWithShape="1">
          <a:blip r:embed="rId3">
            <a:alphaModFix/>
          </a:blip>
          <a:srcRect/>
          <a:stretch/>
        </p:blipFill>
        <p:spPr>
          <a:xfrm>
            <a:off x="1546914" y="558805"/>
            <a:ext cx="1080000" cy="1080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10"/>
        <p:cNvGrpSpPr/>
        <p:nvPr/>
      </p:nvGrpSpPr>
      <p:grpSpPr>
        <a:xfrm>
          <a:off x="0" y="0"/>
          <a:ext cx="0" cy="0"/>
          <a:chOff x="0" y="0"/>
          <a:chExt cx="0" cy="0"/>
        </a:xfrm>
      </p:grpSpPr>
      <p:sp>
        <p:nvSpPr>
          <p:cNvPr id="1511" name="Google Shape;1511;p36"/>
          <p:cNvSpPr/>
          <p:nvPr/>
        </p:nvSpPr>
        <p:spPr>
          <a:xfrm>
            <a:off x="4461147" y="3602468"/>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2" name="Google Shape;1512;p36"/>
          <p:cNvSpPr/>
          <p:nvPr/>
        </p:nvSpPr>
        <p:spPr>
          <a:xfrm>
            <a:off x="6196748" y="3623357"/>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3" name="Google Shape;1513;p36"/>
          <p:cNvSpPr/>
          <p:nvPr/>
        </p:nvSpPr>
        <p:spPr>
          <a:xfrm>
            <a:off x="7932349" y="3602468"/>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4" name="Google Shape;1514;p36"/>
          <p:cNvSpPr/>
          <p:nvPr/>
        </p:nvSpPr>
        <p:spPr>
          <a:xfrm>
            <a:off x="9667950" y="3602468"/>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5" name="Google Shape;1515;p36"/>
          <p:cNvSpPr/>
          <p:nvPr/>
        </p:nvSpPr>
        <p:spPr>
          <a:xfrm>
            <a:off x="988546" y="3602466"/>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6" name="Google Shape;1516;p36"/>
          <p:cNvSpPr/>
          <p:nvPr/>
        </p:nvSpPr>
        <p:spPr>
          <a:xfrm>
            <a:off x="2725546" y="3593687"/>
            <a:ext cx="1440000" cy="2086897"/>
          </a:xfrm>
          <a:prstGeom prst="rect">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7" name="Google Shape;1517;p36"/>
          <p:cNvSpPr/>
          <p:nvPr/>
        </p:nvSpPr>
        <p:spPr>
          <a:xfrm>
            <a:off x="6520748"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T</a:t>
            </a:r>
            <a:endParaRPr sz="1800">
              <a:solidFill>
                <a:srgbClr val="79527B"/>
              </a:solidFill>
              <a:latin typeface="Calibri"/>
              <a:ea typeface="Calibri"/>
              <a:cs typeface="Calibri"/>
              <a:sym typeface="Calibri"/>
            </a:endParaRPr>
          </a:p>
        </p:txBody>
      </p:sp>
      <p:sp>
        <p:nvSpPr>
          <p:cNvPr id="1518" name="Google Shape;1518;p36"/>
          <p:cNvSpPr/>
          <p:nvPr/>
        </p:nvSpPr>
        <p:spPr>
          <a:xfrm>
            <a:off x="4785147"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S</a:t>
            </a:r>
            <a:endParaRPr sz="1800">
              <a:solidFill>
                <a:srgbClr val="79527B"/>
              </a:solidFill>
              <a:latin typeface="Calibri"/>
              <a:ea typeface="Calibri"/>
              <a:cs typeface="Calibri"/>
              <a:sym typeface="Calibri"/>
            </a:endParaRPr>
          </a:p>
        </p:txBody>
      </p:sp>
      <p:sp>
        <p:nvSpPr>
          <p:cNvPr id="1519" name="Google Shape;1519;p36"/>
          <p:cNvSpPr/>
          <p:nvPr/>
        </p:nvSpPr>
        <p:spPr>
          <a:xfrm>
            <a:off x="3049546"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E</a:t>
            </a:r>
            <a:endParaRPr sz="1800">
              <a:solidFill>
                <a:srgbClr val="79527B"/>
              </a:solidFill>
              <a:latin typeface="Calibri"/>
              <a:ea typeface="Calibri"/>
              <a:cs typeface="Calibri"/>
              <a:sym typeface="Calibri"/>
            </a:endParaRPr>
          </a:p>
        </p:txBody>
      </p:sp>
      <p:sp>
        <p:nvSpPr>
          <p:cNvPr id="1520" name="Google Shape;1520;p36"/>
          <p:cNvSpPr/>
          <p:nvPr/>
        </p:nvSpPr>
        <p:spPr>
          <a:xfrm>
            <a:off x="8256349"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E</a:t>
            </a:r>
            <a:endParaRPr sz="1800">
              <a:solidFill>
                <a:srgbClr val="79527B"/>
              </a:solidFill>
              <a:latin typeface="Calibri"/>
              <a:ea typeface="Calibri"/>
              <a:cs typeface="Calibri"/>
              <a:sym typeface="Calibri"/>
            </a:endParaRPr>
          </a:p>
        </p:txBody>
      </p:sp>
      <p:sp>
        <p:nvSpPr>
          <p:cNvPr id="1521" name="Google Shape;1521;p36"/>
          <p:cNvSpPr/>
          <p:nvPr/>
        </p:nvSpPr>
        <p:spPr>
          <a:xfrm>
            <a:off x="9991950"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L</a:t>
            </a:r>
            <a:endParaRPr sz="1800">
              <a:solidFill>
                <a:srgbClr val="79527B"/>
              </a:solidFill>
              <a:latin typeface="Calibri"/>
              <a:ea typeface="Calibri"/>
              <a:cs typeface="Calibri"/>
              <a:sym typeface="Calibri"/>
            </a:endParaRPr>
          </a:p>
        </p:txBody>
      </p:sp>
      <p:pic>
        <p:nvPicPr>
          <p:cNvPr id="1522" name="Google Shape;1522;p36" descr="Gericht mit einfarbiger Füllung"/>
          <p:cNvPicPr preferRelativeResize="0"/>
          <p:nvPr/>
        </p:nvPicPr>
        <p:blipFill rotWithShape="1">
          <a:blip r:embed="rId3">
            <a:alphaModFix/>
          </a:blip>
          <a:srcRect/>
          <a:stretch/>
        </p:blipFill>
        <p:spPr>
          <a:xfrm>
            <a:off x="1252744" y="4179935"/>
            <a:ext cx="914400" cy="914400"/>
          </a:xfrm>
          <a:prstGeom prst="rect">
            <a:avLst/>
          </a:prstGeom>
          <a:noFill/>
          <a:ln>
            <a:noFill/>
          </a:ln>
        </p:spPr>
      </p:pic>
      <p:pic>
        <p:nvPicPr>
          <p:cNvPr id="1523" name="Google Shape;1523;p36" descr="Balkendiagramm mit Aufwärtstrend mit einfarbiger Füllung"/>
          <p:cNvPicPr preferRelativeResize="0"/>
          <p:nvPr/>
        </p:nvPicPr>
        <p:blipFill rotWithShape="1">
          <a:blip r:embed="rId4">
            <a:alphaModFix/>
          </a:blip>
          <a:srcRect/>
          <a:stretch/>
        </p:blipFill>
        <p:spPr>
          <a:xfrm>
            <a:off x="2977430" y="4179935"/>
            <a:ext cx="914400" cy="914400"/>
          </a:xfrm>
          <a:prstGeom prst="rect">
            <a:avLst/>
          </a:prstGeom>
          <a:noFill/>
          <a:ln>
            <a:noFill/>
          </a:ln>
        </p:spPr>
      </p:pic>
      <p:sp>
        <p:nvSpPr>
          <p:cNvPr id="1524" name="Google Shape;1524;p36"/>
          <p:cNvSpPr/>
          <p:nvPr/>
        </p:nvSpPr>
        <p:spPr>
          <a:xfrm>
            <a:off x="1313945" y="3206370"/>
            <a:ext cx="792000" cy="792199"/>
          </a:xfrm>
          <a:prstGeom prst="ellipse">
            <a:avLst/>
          </a:prstGeom>
          <a:solidFill>
            <a:schemeClr val="lt1"/>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a:solidFill>
                  <a:srgbClr val="79527B"/>
                </a:solidFill>
                <a:latin typeface="Calibri"/>
                <a:ea typeface="Calibri"/>
                <a:cs typeface="Calibri"/>
                <a:sym typeface="Calibri"/>
              </a:rPr>
              <a:t>P</a:t>
            </a:r>
            <a:endParaRPr sz="1800">
              <a:solidFill>
                <a:srgbClr val="79527B"/>
              </a:solidFill>
              <a:latin typeface="Calibri"/>
              <a:ea typeface="Calibri"/>
              <a:cs typeface="Calibri"/>
              <a:sym typeface="Calibri"/>
            </a:endParaRPr>
          </a:p>
        </p:txBody>
      </p:sp>
      <p:sp>
        <p:nvSpPr>
          <p:cNvPr id="1525" name="Google Shape;1525;p36"/>
          <p:cNvSpPr txBox="1"/>
          <p:nvPr/>
        </p:nvSpPr>
        <p:spPr>
          <a:xfrm>
            <a:off x="1252744" y="5260511"/>
            <a:ext cx="9595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cap="small">
                <a:solidFill>
                  <a:schemeClr val="lt1"/>
                </a:solidFill>
                <a:latin typeface="Calibri"/>
                <a:ea typeface="Calibri"/>
                <a:cs typeface="Calibri"/>
                <a:sym typeface="Calibri"/>
              </a:rPr>
              <a:t>Political</a:t>
            </a:r>
            <a:endParaRPr sz="1800" cap="small">
              <a:solidFill>
                <a:schemeClr val="lt1"/>
              </a:solidFill>
              <a:latin typeface="Calibri"/>
              <a:ea typeface="Calibri"/>
              <a:cs typeface="Calibri"/>
              <a:sym typeface="Calibri"/>
            </a:endParaRPr>
          </a:p>
        </p:txBody>
      </p:sp>
      <p:pic>
        <p:nvPicPr>
          <p:cNvPr id="1526" name="Google Shape;1526;p36" descr="Zielgruppe mit einfarbiger Füllung"/>
          <p:cNvPicPr preferRelativeResize="0"/>
          <p:nvPr/>
        </p:nvPicPr>
        <p:blipFill rotWithShape="1">
          <a:blip r:embed="rId5">
            <a:alphaModFix/>
          </a:blip>
          <a:srcRect/>
          <a:stretch/>
        </p:blipFill>
        <p:spPr>
          <a:xfrm>
            <a:off x="4723947" y="4179935"/>
            <a:ext cx="914400" cy="914400"/>
          </a:xfrm>
          <a:prstGeom prst="rect">
            <a:avLst/>
          </a:prstGeom>
          <a:noFill/>
          <a:ln>
            <a:noFill/>
          </a:ln>
        </p:spPr>
      </p:pic>
      <p:pic>
        <p:nvPicPr>
          <p:cNvPr id="1527" name="Google Shape;1527;p36" descr="Waage der Justitia mit einfarbiger Füllung"/>
          <p:cNvPicPr preferRelativeResize="0"/>
          <p:nvPr/>
        </p:nvPicPr>
        <p:blipFill rotWithShape="1">
          <a:blip r:embed="rId6">
            <a:alphaModFix/>
          </a:blip>
          <a:srcRect/>
          <a:stretch/>
        </p:blipFill>
        <p:spPr>
          <a:xfrm>
            <a:off x="9930750" y="4179935"/>
            <a:ext cx="914400" cy="914400"/>
          </a:xfrm>
          <a:prstGeom prst="rect">
            <a:avLst/>
          </a:prstGeom>
          <a:noFill/>
          <a:ln>
            <a:noFill/>
          </a:ln>
        </p:spPr>
      </p:pic>
      <p:pic>
        <p:nvPicPr>
          <p:cNvPr id="1528" name="Google Shape;1528;p36" descr="Nachhaltigkeit mit einfarbiger Füllung"/>
          <p:cNvPicPr preferRelativeResize="0"/>
          <p:nvPr/>
        </p:nvPicPr>
        <p:blipFill rotWithShape="1">
          <a:blip r:embed="rId7">
            <a:alphaModFix/>
          </a:blip>
          <a:srcRect/>
          <a:stretch/>
        </p:blipFill>
        <p:spPr>
          <a:xfrm>
            <a:off x="8195149" y="4179935"/>
            <a:ext cx="914400" cy="914400"/>
          </a:xfrm>
          <a:prstGeom prst="rect">
            <a:avLst/>
          </a:prstGeom>
          <a:noFill/>
          <a:ln>
            <a:noFill/>
          </a:ln>
        </p:spPr>
      </p:pic>
      <p:pic>
        <p:nvPicPr>
          <p:cNvPr id="1529" name="Google Shape;1529;p36" descr="Glühbirne und Zahnrad mit einfarbiger Füllung"/>
          <p:cNvPicPr preferRelativeResize="0"/>
          <p:nvPr/>
        </p:nvPicPr>
        <p:blipFill rotWithShape="1">
          <a:blip r:embed="rId8">
            <a:alphaModFix/>
          </a:blip>
          <a:srcRect/>
          <a:stretch/>
        </p:blipFill>
        <p:spPr>
          <a:xfrm>
            <a:off x="6459548" y="4179935"/>
            <a:ext cx="914400" cy="914400"/>
          </a:xfrm>
          <a:prstGeom prst="rect">
            <a:avLst/>
          </a:prstGeom>
          <a:noFill/>
          <a:ln>
            <a:noFill/>
          </a:ln>
        </p:spPr>
      </p:pic>
      <p:sp>
        <p:nvSpPr>
          <p:cNvPr id="1530" name="Google Shape;1530;p36"/>
          <p:cNvSpPr txBox="1"/>
          <p:nvPr/>
        </p:nvSpPr>
        <p:spPr>
          <a:xfrm>
            <a:off x="2932316" y="5260511"/>
            <a:ext cx="106660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cap="small">
                <a:solidFill>
                  <a:schemeClr val="lt1"/>
                </a:solidFill>
                <a:latin typeface="Calibri"/>
                <a:ea typeface="Calibri"/>
                <a:cs typeface="Calibri"/>
                <a:sym typeface="Calibri"/>
              </a:rPr>
              <a:t>Economic</a:t>
            </a:r>
            <a:endParaRPr sz="1800" cap="small">
              <a:solidFill>
                <a:schemeClr val="lt1"/>
              </a:solidFill>
              <a:latin typeface="Calibri"/>
              <a:ea typeface="Calibri"/>
              <a:cs typeface="Calibri"/>
              <a:sym typeface="Calibri"/>
            </a:endParaRPr>
          </a:p>
        </p:txBody>
      </p:sp>
      <p:sp>
        <p:nvSpPr>
          <p:cNvPr id="1531" name="Google Shape;1531;p36"/>
          <p:cNvSpPr txBox="1"/>
          <p:nvPr/>
        </p:nvSpPr>
        <p:spPr>
          <a:xfrm>
            <a:off x="4806241" y="5260511"/>
            <a:ext cx="7498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cap="small">
                <a:solidFill>
                  <a:schemeClr val="lt1"/>
                </a:solidFill>
                <a:latin typeface="Calibri"/>
                <a:ea typeface="Calibri"/>
                <a:cs typeface="Calibri"/>
                <a:sym typeface="Calibri"/>
              </a:rPr>
              <a:t>Social</a:t>
            </a:r>
            <a:endParaRPr sz="1800" cap="small">
              <a:solidFill>
                <a:schemeClr val="lt1"/>
              </a:solidFill>
              <a:latin typeface="Calibri"/>
              <a:ea typeface="Calibri"/>
              <a:cs typeface="Calibri"/>
              <a:sym typeface="Calibri"/>
            </a:endParaRPr>
          </a:p>
        </p:txBody>
      </p:sp>
      <p:sp>
        <p:nvSpPr>
          <p:cNvPr id="1532" name="Google Shape;1532;p36"/>
          <p:cNvSpPr txBox="1"/>
          <p:nvPr/>
        </p:nvSpPr>
        <p:spPr>
          <a:xfrm>
            <a:off x="7889745" y="5260511"/>
            <a:ext cx="15546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cap="small">
                <a:solidFill>
                  <a:schemeClr val="lt1"/>
                </a:solidFill>
                <a:latin typeface="Calibri"/>
                <a:ea typeface="Calibri"/>
                <a:cs typeface="Calibri"/>
                <a:sym typeface="Calibri"/>
              </a:rPr>
              <a:t>Environmental</a:t>
            </a:r>
            <a:endParaRPr sz="1800" cap="small">
              <a:solidFill>
                <a:schemeClr val="lt1"/>
              </a:solidFill>
              <a:latin typeface="Calibri"/>
              <a:ea typeface="Calibri"/>
              <a:cs typeface="Calibri"/>
              <a:sym typeface="Calibri"/>
            </a:endParaRPr>
          </a:p>
        </p:txBody>
      </p:sp>
      <p:sp>
        <p:nvSpPr>
          <p:cNvPr id="1533" name="Google Shape;1533;p36"/>
          <p:cNvSpPr txBox="1"/>
          <p:nvPr/>
        </p:nvSpPr>
        <p:spPr>
          <a:xfrm>
            <a:off x="6202699" y="5253740"/>
            <a:ext cx="15296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cap="small">
                <a:solidFill>
                  <a:schemeClr val="lt1"/>
                </a:solidFill>
                <a:latin typeface="Calibri"/>
                <a:ea typeface="Calibri"/>
                <a:cs typeface="Calibri"/>
                <a:sym typeface="Calibri"/>
              </a:rPr>
              <a:t>Technological</a:t>
            </a:r>
            <a:endParaRPr sz="1800" cap="small">
              <a:solidFill>
                <a:schemeClr val="lt1"/>
              </a:solidFill>
              <a:latin typeface="Calibri"/>
              <a:ea typeface="Calibri"/>
              <a:cs typeface="Calibri"/>
              <a:sym typeface="Calibri"/>
            </a:endParaRPr>
          </a:p>
        </p:txBody>
      </p:sp>
      <p:sp>
        <p:nvSpPr>
          <p:cNvPr id="1534" name="Google Shape;1534;p36"/>
          <p:cNvSpPr txBox="1"/>
          <p:nvPr/>
        </p:nvSpPr>
        <p:spPr>
          <a:xfrm>
            <a:off x="10041012" y="5260511"/>
            <a:ext cx="6938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cap="small">
                <a:solidFill>
                  <a:schemeClr val="lt1"/>
                </a:solidFill>
                <a:latin typeface="Calibri"/>
                <a:ea typeface="Calibri"/>
                <a:cs typeface="Calibri"/>
                <a:sym typeface="Calibri"/>
              </a:rPr>
              <a:t>Legal</a:t>
            </a:r>
            <a:endParaRPr sz="1800" cap="small">
              <a:solidFill>
                <a:schemeClr val="lt1"/>
              </a:solidFill>
              <a:latin typeface="Calibri"/>
              <a:ea typeface="Calibri"/>
              <a:cs typeface="Calibri"/>
              <a:sym typeface="Calibri"/>
            </a:endParaRPr>
          </a:p>
        </p:txBody>
      </p:sp>
      <p:sp>
        <p:nvSpPr>
          <p:cNvPr id="1535" name="Google Shape;1535;p36"/>
          <p:cNvSpPr txBox="1"/>
          <p:nvPr/>
        </p:nvSpPr>
        <p:spPr>
          <a:xfrm>
            <a:off x="421073" y="1769806"/>
            <a:ext cx="11470341" cy="14465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rgbClr val="595A59"/>
                </a:solidFill>
                <a:latin typeface="Calibri"/>
                <a:ea typeface="Calibri"/>
                <a:cs typeface="Calibri"/>
                <a:sym typeface="Calibri"/>
              </a:rPr>
              <a:t>What could be influencing factors for your business? </a:t>
            </a:r>
            <a:endParaRPr/>
          </a:p>
          <a:p>
            <a:pPr marL="0" marR="0" lvl="0" indent="0" algn="ctr" rtl="0">
              <a:spcBef>
                <a:spcPts val="600"/>
              </a:spcBef>
              <a:spcAft>
                <a:spcPts val="0"/>
              </a:spcAft>
              <a:buNone/>
            </a:pPr>
            <a:r>
              <a:rPr lang="en-GB" sz="2000">
                <a:solidFill>
                  <a:srgbClr val="595A59"/>
                </a:solidFill>
                <a:latin typeface="Calibri"/>
                <a:ea typeface="Calibri"/>
                <a:cs typeface="Calibri"/>
                <a:sym typeface="Calibri"/>
              </a:rPr>
              <a:t>What impact do they have? </a:t>
            </a:r>
            <a:endParaRPr/>
          </a:p>
          <a:p>
            <a:pPr marL="0" marR="0" lvl="0" indent="0" algn="ctr" rtl="0">
              <a:spcBef>
                <a:spcPts val="600"/>
              </a:spcBef>
              <a:spcAft>
                <a:spcPts val="0"/>
              </a:spcAft>
              <a:buNone/>
            </a:pPr>
            <a:r>
              <a:rPr lang="en-GB" sz="2000">
                <a:solidFill>
                  <a:srgbClr val="595A59"/>
                </a:solidFill>
                <a:latin typeface="Calibri"/>
                <a:ea typeface="Calibri"/>
                <a:cs typeface="Calibri"/>
                <a:sym typeface="Calibri"/>
              </a:rPr>
              <a:t>What possible actions can be derived from this?</a:t>
            </a:r>
            <a:endParaRPr/>
          </a:p>
          <a:p>
            <a:pPr marL="0" marR="0" lvl="0" indent="0" algn="l" rtl="0">
              <a:spcBef>
                <a:spcPts val="0"/>
              </a:spcBef>
              <a:spcAft>
                <a:spcPts val="0"/>
              </a:spcAft>
              <a:buNone/>
            </a:pPr>
            <a:endParaRPr sz="1800">
              <a:solidFill>
                <a:srgbClr val="595A59"/>
              </a:solidFill>
              <a:latin typeface="Calibri"/>
              <a:ea typeface="Calibri"/>
              <a:cs typeface="Calibri"/>
              <a:sym typeface="Calibri"/>
            </a:endParaRPr>
          </a:p>
        </p:txBody>
      </p:sp>
      <p:sp>
        <p:nvSpPr>
          <p:cNvPr id="1536" name="Google Shape;1536;p36"/>
          <p:cNvSpPr/>
          <p:nvPr/>
        </p:nvSpPr>
        <p:spPr>
          <a:xfrm>
            <a:off x="1" y="291787"/>
            <a:ext cx="12191999" cy="1199810"/>
          </a:xfrm>
          <a:prstGeom prst="rect">
            <a:avLst/>
          </a:prstGeom>
          <a:solidFill>
            <a:srgbClr val="7952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7" name="Google Shape;1537;p36"/>
          <p:cNvSpPr txBox="1"/>
          <p:nvPr/>
        </p:nvSpPr>
        <p:spPr>
          <a:xfrm>
            <a:off x="295202" y="622346"/>
            <a:ext cx="11359085" cy="8915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600"/>
              <a:buFont typeface="Arial"/>
              <a:buNone/>
            </a:pPr>
            <a:r>
              <a:rPr lang="en-GB" sz="3600" b="1" i="0">
                <a:solidFill>
                  <a:schemeClr val="lt1"/>
                </a:solidFill>
                <a:latin typeface="Calibri"/>
                <a:ea typeface="Calibri"/>
                <a:cs typeface="Calibri"/>
                <a:sym typeface="Calibri"/>
              </a:rPr>
              <a:t>EXCERCISE: PESTEL ANALYSIS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41"/>
        <p:cNvGrpSpPr/>
        <p:nvPr/>
      </p:nvGrpSpPr>
      <p:grpSpPr>
        <a:xfrm>
          <a:off x="0" y="0"/>
          <a:ext cx="0" cy="0"/>
          <a:chOff x="0" y="0"/>
          <a:chExt cx="0" cy="0"/>
        </a:xfrm>
      </p:grpSpPr>
      <p:sp>
        <p:nvSpPr>
          <p:cNvPr id="1542" name="Google Shape;1542;p37"/>
          <p:cNvSpPr txBox="1">
            <a:spLocks noGrp="1"/>
          </p:cNvSpPr>
          <p:nvPr>
            <p:ph type="body" idx="1"/>
          </p:nvPr>
        </p:nvSpPr>
        <p:spPr>
          <a:xfrm>
            <a:off x="1802710" y="1773241"/>
            <a:ext cx="4621841" cy="45259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endParaRPr/>
          </a:p>
          <a:p>
            <a:pPr marL="0" lvl="0" indent="0" algn="l" rtl="0">
              <a:lnSpc>
                <a:spcPct val="90000"/>
              </a:lnSpc>
              <a:spcBef>
                <a:spcPts val="1000"/>
              </a:spcBef>
              <a:spcAft>
                <a:spcPts val="0"/>
              </a:spcAft>
              <a:buClr>
                <a:schemeClr val="lt1"/>
              </a:buClr>
              <a:buSzPts val="2400"/>
              <a:buNone/>
            </a:pPr>
            <a:endParaRPr/>
          </a:p>
          <a:p>
            <a:pPr marL="0" lvl="0" indent="0" algn="l" rtl="0">
              <a:lnSpc>
                <a:spcPct val="90000"/>
              </a:lnSpc>
              <a:spcBef>
                <a:spcPts val="1000"/>
              </a:spcBef>
              <a:spcAft>
                <a:spcPts val="0"/>
              </a:spcAft>
              <a:buClr>
                <a:schemeClr val="lt1"/>
              </a:buClr>
              <a:buSzPts val="2400"/>
              <a:buNone/>
            </a:pPr>
            <a:r>
              <a:rPr lang="en-GB"/>
              <a:t>1. Why are tourism SME particularly susceptible to corporate crises?</a:t>
            </a:r>
            <a:endParaRPr/>
          </a:p>
          <a:p>
            <a:pPr marL="0" lvl="0" indent="0" algn="l" rtl="0">
              <a:lnSpc>
                <a:spcPct val="90000"/>
              </a:lnSpc>
              <a:spcBef>
                <a:spcPts val="1000"/>
              </a:spcBef>
              <a:spcAft>
                <a:spcPts val="0"/>
              </a:spcAft>
              <a:buClr>
                <a:schemeClr val="lt1"/>
              </a:buClr>
              <a:buSzPts val="2400"/>
              <a:buNone/>
            </a:pPr>
            <a:r>
              <a:rPr lang="en-GB"/>
              <a:t>2. What is the typical course of a corporate crisis?</a:t>
            </a:r>
            <a:endParaRPr/>
          </a:p>
        </p:txBody>
      </p:sp>
      <p:sp>
        <p:nvSpPr>
          <p:cNvPr id="1543" name="Google Shape;1543;p37"/>
          <p:cNvSpPr txBox="1">
            <a:spLocks noGrp="1"/>
          </p:cNvSpPr>
          <p:nvPr>
            <p:ph type="body" idx="3"/>
          </p:nvPr>
        </p:nvSpPr>
        <p:spPr>
          <a:xfrm>
            <a:off x="1718561" y="595510"/>
            <a:ext cx="502627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en-GB"/>
              <a:t>Test &amp; Practice Questions</a:t>
            </a:r>
            <a:endParaRPr/>
          </a:p>
        </p:txBody>
      </p:sp>
      <p:pic>
        <p:nvPicPr>
          <p:cNvPr id="1544" name="Google Shape;1544;p37"/>
          <p:cNvPicPr preferRelativeResize="0">
            <a:picLocks noGrp="1"/>
          </p:cNvPicPr>
          <p:nvPr>
            <p:ph type="pic" idx="2"/>
          </p:nvPr>
        </p:nvPicPr>
        <p:blipFill rotWithShape="1">
          <a:blip r:embed="rId3">
            <a:alphaModFix/>
          </a:blip>
          <a:srcRect t="8457" b="8458"/>
          <a:stretch/>
        </p:blipFill>
        <p:spPr>
          <a:xfrm>
            <a:off x="6852062" y="228600"/>
            <a:ext cx="5105121" cy="6362700"/>
          </a:xfrm>
          <a:prstGeom prst="rect">
            <a:avLst/>
          </a:prstGeom>
          <a:solidFill>
            <a:schemeClr val="lt1"/>
          </a:solidFill>
          <a:ln>
            <a:noFill/>
          </a:ln>
        </p:spPr>
      </p:pic>
      <p:sp>
        <p:nvSpPr>
          <p:cNvPr id="1545" name="Google Shape;1545;p37"/>
          <p:cNvSpPr txBox="1"/>
          <p:nvPr/>
        </p:nvSpPr>
        <p:spPr>
          <a:xfrm>
            <a:off x="6805407" y="6320587"/>
            <a:ext cx="16742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rgbClr val="000000"/>
                </a:solidFill>
                <a:latin typeface="Calibri"/>
                <a:ea typeface="Calibri"/>
                <a:cs typeface="Calibri"/>
                <a:sym typeface="Calibri"/>
              </a:rPr>
              <a:t>Photo: Eva Elijas</a:t>
            </a:r>
            <a:endParaRPr sz="1000">
              <a:solidFill>
                <a:srgbClr val="0000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Google Shape;1575;p41"/>
          <p:cNvSpPr txBox="1">
            <a:spLocks noGrp="1"/>
          </p:cNvSpPr>
          <p:nvPr>
            <p:ph type="body" idx="1"/>
          </p:nvPr>
        </p:nvSpPr>
        <p:spPr>
          <a:xfrm>
            <a:off x="1354667" y="3716870"/>
            <a:ext cx="5181600" cy="293156"/>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rgbClr val="595A59"/>
              </a:buClr>
              <a:buSzPct val="100000"/>
              <a:buNone/>
            </a:pPr>
            <a:r>
              <a:rPr lang="en-GB" sz="2200" cap="none" dirty="0"/>
              <a:t>PRECAUTION &amp; AVOIDANCE OF CRISES</a:t>
            </a:r>
            <a:endParaRPr sz="2200" cap="none" dirty="0"/>
          </a:p>
          <a:p>
            <a:pPr marL="0" lvl="0" indent="0" algn="l" rtl="0">
              <a:lnSpc>
                <a:spcPct val="120000"/>
              </a:lnSpc>
              <a:spcBef>
                <a:spcPts val="1000"/>
              </a:spcBef>
              <a:spcAft>
                <a:spcPts val="0"/>
              </a:spcAft>
              <a:buClr>
                <a:srgbClr val="595A59"/>
              </a:buClr>
              <a:buSzPct val="100000"/>
              <a:buNone/>
            </a:pPr>
            <a:endParaRPr sz="2200" dirty="0"/>
          </a:p>
        </p:txBody>
      </p:sp>
      <p:sp>
        <p:nvSpPr>
          <p:cNvPr id="1576" name="Google Shape;1576;p41"/>
          <p:cNvSpPr txBox="1"/>
          <p:nvPr/>
        </p:nvSpPr>
        <p:spPr>
          <a:xfrm>
            <a:off x="3747016" y="1898326"/>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Calibri"/>
                <a:ea typeface="Calibri"/>
                <a:cs typeface="Calibri"/>
                <a:sym typeface="Calibri"/>
              </a:rPr>
              <a:t>2</a:t>
            </a:r>
            <a:endParaRPr/>
          </a:p>
        </p:txBody>
      </p:sp>
      <p:sp>
        <p:nvSpPr>
          <p:cNvPr id="1577" name="Google Shape;1577;p41"/>
          <p:cNvSpPr txBox="1"/>
          <p:nvPr/>
        </p:nvSpPr>
        <p:spPr>
          <a:xfrm>
            <a:off x="9013282" y="4138728"/>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Calibri"/>
                <a:ea typeface="Calibri"/>
                <a:cs typeface="Calibri"/>
                <a:sym typeface="Calibri"/>
              </a:rPr>
              <a:t>3</a:t>
            </a:r>
            <a:endParaRPr/>
          </a:p>
        </p:txBody>
      </p:sp>
      <p:sp>
        <p:nvSpPr>
          <p:cNvPr id="1578" name="Google Shape;1578;p41"/>
          <p:cNvSpPr/>
          <p:nvPr/>
        </p:nvSpPr>
        <p:spPr>
          <a:xfrm flipH="1">
            <a:off x="-42337" y="127000"/>
            <a:ext cx="7049063" cy="852187"/>
          </a:xfrm>
          <a:prstGeom prst="rect">
            <a:avLst/>
          </a:prstGeom>
          <a:solidFill>
            <a:srgbClr val="9163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800" b="1" dirty="0">
                <a:solidFill>
                  <a:schemeClr val="lt1"/>
                </a:solidFill>
                <a:latin typeface="Calibri"/>
                <a:ea typeface="Calibri"/>
                <a:cs typeface="Calibri"/>
                <a:sym typeface="Calibri"/>
              </a:rPr>
              <a:t>Outlook on the further modules of the course</a:t>
            </a:r>
            <a:endParaRPr dirty="0"/>
          </a:p>
        </p:txBody>
      </p:sp>
      <p:sp>
        <p:nvSpPr>
          <p:cNvPr id="1579" name="Google Shape;1579;p41"/>
          <p:cNvSpPr txBox="1">
            <a:spLocks noGrp="1"/>
          </p:cNvSpPr>
          <p:nvPr>
            <p:ph type="body" idx="2"/>
          </p:nvPr>
        </p:nvSpPr>
        <p:spPr>
          <a:xfrm>
            <a:off x="6925400" y="1019537"/>
            <a:ext cx="4686840" cy="371114"/>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ctr" rtl="0">
              <a:lnSpc>
                <a:spcPct val="90000"/>
              </a:lnSpc>
              <a:spcBef>
                <a:spcPts val="0"/>
              </a:spcBef>
              <a:spcAft>
                <a:spcPts val="0"/>
              </a:spcAft>
              <a:buClr>
                <a:srgbClr val="595A59"/>
              </a:buClr>
              <a:buSzPct val="100000"/>
              <a:buNone/>
            </a:pPr>
            <a:r>
              <a:rPr lang="en-GB" cap="none" dirty="0"/>
              <a:t>COPING WITH CRISES</a:t>
            </a:r>
            <a:endParaRPr dirty="0"/>
          </a:p>
        </p:txBody>
      </p:sp>
      <p:sp>
        <p:nvSpPr>
          <p:cNvPr id="1580" name="Google Shape;1580;p41"/>
          <p:cNvSpPr txBox="1"/>
          <p:nvPr/>
        </p:nvSpPr>
        <p:spPr>
          <a:xfrm>
            <a:off x="6642020" y="1461377"/>
            <a:ext cx="5764678"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After completing this module, you will</a:t>
            </a:r>
            <a:endParaRPr sz="1400" b="0" i="0" u="none" strike="noStrike" dirty="0">
              <a:solidFill>
                <a:srgbClr val="595A59"/>
              </a:solidFill>
              <a:latin typeface="Calibri"/>
              <a:ea typeface="Calibri"/>
              <a:cs typeface="Calibri"/>
              <a:sym typeface="Calibri"/>
            </a:endParaRPr>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…have developed an understanding that the more advanced the crisis, the fewer options you have</a:t>
            </a:r>
            <a:endParaRPr dirty="0"/>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…know which crisis management measures are suitable for tourism SMEs</a:t>
            </a:r>
            <a:endParaRPr dirty="0"/>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…know what is important in change processes to overcome a crisis</a:t>
            </a:r>
            <a:endParaRPr dirty="0"/>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…be familiar with the challenges of a restructuring concept</a:t>
            </a:r>
            <a:endParaRPr dirty="0"/>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…be aware of the importance of learning from failure</a:t>
            </a:r>
            <a:endParaRPr dirty="0"/>
          </a:p>
          <a:p>
            <a:pPr marL="0" marR="0" lvl="0" indent="0" algn="l" rtl="0">
              <a:spcBef>
                <a:spcPts val="0"/>
              </a:spcBef>
              <a:spcAft>
                <a:spcPts val="0"/>
              </a:spcAft>
              <a:buNone/>
            </a:pPr>
            <a:br>
              <a:rPr lang="en-GB" sz="1400" b="0" i="0" u="none" strike="noStrike" dirty="0">
                <a:solidFill>
                  <a:srgbClr val="595A59"/>
                </a:solidFill>
                <a:latin typeface="Calibri"/>
                <a:ea typeface="Calibri"/>
                <a:cs typeface="Calibri"/>
                <a:sym typeface="Calibri"/>
              </a:rPr>
            </a:br>
            <a:endParaRPr sz="1400" b="0" i="0" u="none" strike="noStrike" dirty="0">
              <a:solidFill>
                <a:srgbClr val="595A59"/>
              </a:solidFill>
              <a:latin typeface="Calibri"/>
              <a:ea typeface="Calibri"/>
              <a:cs typeface="Calibri"/>
              <a:sym typeface="Calibri"/>
            </a:endParaRPr>
          </a:p>
        </p:txBody>
      </p:sp>
      <p:sp>
        <p:nvSpPr>
          <p:cNvPr id="1581" name="Google Shape;1581;p41"/>
          <p:cNvSpPr txBox="1"/>
          <p:nvPr/>
        </p:nvSpPr>
        <p:spPr>
          <a:xfrm>
            <a:off x="1105318" y="4109284"/>
            <a:ext cx="6000332"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b="0" i="0" u="none" strike="noStrike" dirty="0">
              <a:solidFill>
                <a:srgbClr val="595A59"/>
              </a:solidFill>
              <a:latin typeface="Calibri"/>
              <a:ea typeface="Calibri"/>
              <a:cs typeface="Calibri"/>
              <a:sym typeface="Calibri"/>
            </a:endParaRPr>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After completing this module, you will</a:t>
            </a:r>
            <a:endParaRPr sz="1400" b="0" i="0" u="none" strike="noStrike" dirty="0">
              <a:solidFill>
                <a:srgbClr val="595A59"/>
              </a:solidFill>
              <a:latin typeface="Calibri"/>
              <a:ea typeface="Calibri"/>
              <a:cs typeface="Calibri"/>
              <a:sym typeface="Calibri"/>
            </a:endParaRPr>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 understand what factors lead to a crisis and how to prevent it</a:t>
            </a:r>
            <a:endParaRPr dirty="0"/>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 understand the importance of risk management for companies</a:t>
            </a:r>
            <a:endParaRPr dirty="0"/>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 know the tools for developing a sound strategy and how to apply them</a:t>
            </a:r>
            <a:endParaRPr dirty="0"/>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 recognise and evaluate crisis risk factors for your company at an early stage</a:t>
            </a:r>
            <a:endParaRPr dirty="0"/>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...know the principles of business continuity management</a:t>
            </a:r>
            <a:endParaRPr sz="1400" b="0" i="0" u="none" strike="noStrike" dirty="0">
              <a:solidFill>
                <a:srgbClr val="595A59"/>
              </a:solidFill>
              <a:latin typeface="Calibri"/>
              <a:ea typeface="Calibri"/>
              <a:cs typeface="Calibri"/>
              <a:sym typeface="Calibri"/>
            </a:endParaRPr>
          </a:p>
          <a:p>
            <a:pPr marL="0" marR="0" lvl="0" indent="0" algn="l" rtl="0">
              <a:spcBef>
                <a:spcPts val="0"/>
              </a:spcBef>
              <a:spcAft>
                <a:spcPts val="0"/>
              </a:spcAft>
              <a:buNone/>
            </a:pPr>
            <a:endParaRPr sz="1400" b="0" i="0" u="none" strike="noStrike" dirty="0">
              <a:solidFill>
                <a:srgbClr val="595A59"/>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85"/>
        <p:cNvGrpSpPr/>
        <p:nvPr/>
      </p:nvGrpSpPr>
      <p:grpSpPr>
        <a:xfrm>
          <a:off x="0" y="0"/>
          <a:ext cx="0" cy="0"/>
          <a:chOff x="0" y="0"/>
          <a:chExt cx="0" cy="0"/>
        </a:xfrm>
      </p:grpSpPr>
      <p:sp>
        <p:nvSpPr>
          <p:cNvPr id="1586" name="Google Shape;1586;p42"/>
          <p:cNvSpPr txBox="1">
            <a:spLocks noGrp="1"/>
          </p:cNvSpPr>
          <p:nvPr>
            <p:ph type="body" idx="1"/>
          </p:nvPr>
        </p:nvSpPr>
        <p:spPr>
          <a:xfrm>
            <a:off x="1702489" y="3698646"/>
            <a:ext cx="3468225" cy="537257"/>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rgbClr val="595A59"/>
              </a:buClr>
              <a:buSzPct val="100000"/>
              <a:buNone/>
            </a:pPr>
            <a:r>
              <a:rPr lang="en-GB" sz="2200" cap="none" dirty="0"/>
              <a:t>LIQUIDITY CRISIS AND LIQUIDITY MANAGEMENT</a:t>
            </a:r>
            <a:endParaRPr sz="2200" dirty="0"/>
          </a:p>
        </p:txBody>
      </p:sp>
      <p:sp>
        <p:nvSpPr>
          <p:cNvPr id="1587" name="Google Shape;1587;p42"/>
          <p:cNvSpPr txBox="1">
            <a:spLocks noGrp="1"/>
          </p:cNvSpPr>
          <p:nvPr>
            <p:ph type="body" idx="2"/>
          </p:nvPr>
        </p:nvSpPr>
        <p:spPr>
          <a:xfrm>
            <a:off x="7467167" y="349959"/>
            <a:ext cx="3577194" cy="392992"/>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ctr" rtl="0">
              <a:lnSpc>
                <a:spcPct val="90000"/>
              </a:lnSpc>
              <a:spcBef>
                <a:spcPts val="0"/>
              </a:spcBef>
              <a:spcAft>
                <a:spcPts val="0"/>
              </a:spcAft>
              <a:buClr>
                <a:srgbClr val="595A59"/>
              </a:buClr>
              <a:buSzPct val="100000"/>
              <a:buNone/>
            </a:pPr>
            <a:r>
              <a:rPr lang="en-GB" cap="none" dirty="0"/>
              <a:t>FUNCTIONAL COMPETENCIES</a:t>
            </a:r>
            <a:endParaRPr dirty="0"/>
          </a:p>
        </p:txBody>
      </p:sp>
      <p:sp>
        <p:nvSpPr>
          <p:cNvPr id="1588" name="Google Shape;1588;p42"/>
          <p:cNvSpPr txBox="1"/>
          <p:nvPr/>
        </p:nvSpPr>
        <p:spPr>
          <a:xfrm>
            <a:off x="3747016" y="1898326"/>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Calibri"/>
                <a:ea typeface="Calibri"/>
                <a:cs typeface="Calibri"/>
                <a:sym typeface="Calibri"/>
              </a:rPr>
              <a:t>4</a:t>
            </a:r>
            <a:endParaRPr/>
          </a:p>
        </p:txBody>
      </p:sp>
      <p:sp>
        <p:nvSpPr>
          <p:cNvPr id="1589" name="Google Shape;1589;p42"/>
          <p:cNvSpPr txBox="1"/>
          <p:nvPr/>
        </p:nvSpPr>
        <p:spPr>
          <a:xfrm>
            <a:off x="9000226" y="4132914"/>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Calibri"/>
                <a:ea typeface="Calibri"/>
                <a:cs typeface="Calibri"/>
                <a:sym typeface="Calibri"/>
              </a:rPr>
              <a:t>5</a:t>
            </a:r>
            <a:endParaRPr/>
          </a:p>
        </p:txBody>
      </p:sp>
      <p:sp>
        <p:nvSpPr>
          <p:cNvPr id="1590" name="Google Shape;1590;p42"/>
          <p:cNvSpPr txBox="1"/>
          <p:nvPr/>
        </p:nvSpPr>
        <p:spPr>
          <a:xfrm>
            <a:off x="5957885" y="932928"/>
            <a:ext cx="6084681"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dirty="0">
                <a:solidFill>
                  <a:srgbClr val="595A59"/>
                </a:solidFill>
                <a:latin typeface="Calibri"/>
                <a:ea typeface="Calibri"/>
                <a:cs typeface="Calibri"/>
                <a:sym typeface="Calibri"/>
              </a:rPr>
              <a:t>After completing this module, you will</a:t>
            </a:r>
            <a:br>
              <a:rPr lang="en-GB" sz="1400" dirty="0">
                <a:solidFill>
                  <a:srgbClr val="595A59"/>
                </a:solidFill>
                <a:latin typeface="Calibri"/>
                <a:ea typeface="Calibri"/>
                <a:cs typeface="Calibri"/>
                <a:sym typeface="Calibri"/>
              </a:rPr>
            </a:br>
            <a:r>
              <a:rPr lang="en-GB" sz="1400" dirty="0">
                <a:solidFill>
                  <a:srgbClr val="595A59"/>
                </a:solidFill>
                <a:latin typeface="Calibri"/>
                <a:ea typeface="Calibri"/>
                <a:cs typeface="Calibri"/>
                <a:sym typeface="Calibri"/>
              </a:rPr>
              <a:t>… be able to sketch and optimise operational processes</a:t>
            </a:r>
            <a:endParaRPr dirty="0"/>
          </a:p>
          <a:p>
            <a:pPr marL="0" marR="0" lvl="0" indent="0" algn="l" rtl="0">
              <a:spcBef>
                <a:spcPts val="0"/>
              </a:spcBef>
              <a:spcAft>
                <a:spcPts val="0"/>
              </a:spcAft>
              <a:buNone/>
            </a:pPr>
            <a:r>
              <a:rPr lang="en-GB" sz="1400" dirty="0">
                <a:solidFill>
                  <a:srgbClr val="595A59"/>
                </a:solidFill>
                <a:latin typeface="Calibri"/>
                <a:ea typeface="Calibri"/>
                <a:cs typeface="Calibri"/>
                <a:sym typeface="Calibri"/>
              </a:rPr>
              <a:t>… know how to identify and assess your stakeholders</a:t>
            </a:r>
            <a:endParaRPr dirty="0"/>
          </a:p>
          <a:p>
            <a:pPr marL="0" marR="0" lvl="0" indent="0" algn="l" rtl="0">
              <a:spcBef>
                <a:spcPts val="0"/>
              </a:spcBef>
              <a:spcAft>
                <a:spcPts val="0"/>
              </a:spcAft>
              <a:buNone/>
            </a:pPr>
            <a:r>
              <a:rPr lang="en-GB" sz="1400" dirty="0">
                <a:solidFill>
                  <a:srgbClr val="595A59"/>
                </a:solidFill>
                <a:latin typeface="Calibri"/>
                <a:ea typeface="Calibri"/>
                <a:cs typeface="Calibri"/>
                <a:sym typeface="Calibri"/>
              </a:rPr>
              <a:t>… know the importance of human resources for the company and be able to guide your staff through crises</a:t>
            </a:r>
            <a:endParaRPr dirty="0"/>
          </a:p>
          <a:p>
            <a:pPr marL="0" marR="0" lvl="0" indent="0" algn="l" rtl="0">
              <a:spcBef>
                <a:spcPts val="0"/>
              </a:spcBef>
              <a:spcAft>
                <a:spcPts val="0"/>
              </a:spcAft>
              <a:buNone/>
            </a:pPr>
            <a:r>
              <a:rPr lang="en-GB" sz="1400" dirty="0">
                <a:solidFill>
                  <a:srgbClr val="595A59"/>
                </a:solidFill>
                <a:latin typeface="Calibri"/>
                <a:ea typeface="Calibri"/>
                <a:cs typeface="Calibri"/>
                <a:sym typeface="Calibri"/>
              </a:rPr>
              <a:t>…be trained in crisis communication</a:t>
            </a:r>
            <a:endParaRPr dirty="0"/>
          </a:p>
          <a:p>
            <a:pPr marL="0" marR="0" lvl="0" indent="0" algn="l" rtl="0">
              <a:spcBef>
                <a:spcPts val="0"/>
              </a:spcBef>
              <a:spcAft>
                <a:spcPts val="0"/>
              </a:spcAft>
              <a:buNone/>
            </a:pPr>
            <a:r>
              <a:rPr lang="en-GB" sz="1400" dirty="0">
                <a:solidFill>
                  <a:srgbClr val="595A59"/>
                </a:solidFill>
                <a:latin typeface="Calibri"/>
                <a:ea typeface="Calibri"/>
                <a:cs typeface="Calibri"/>
                <a:sym typeface="Calibri"/>
              </a:rPr>
              <a:t>…know how to use social media to the company's advantage, especially in crises</a:t>
            </a:r>
            <a:endParaRPr dirty="0"/>
          </a:p>
        </p:txBody>
      </p:sp>
      <p:sp>
        <p:nvSpPr>
          <p:cNvPr id="1591" name="Google Shape;1591;p42"/>
          <p:cNvSpPr txBox="1"/>
          <p:nvPr/>
        </p:nvSpPr>
        <p:spPr>
          <a:xfrm>
            <a:off x="1382486" y="4450414"/>
            <a:ext cx="6084681"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After completing this module, you will</a:t>
            </a:r>
            <a:endParaRPr sz="1400" b="0" i="0" u="none" strike="noStrike" dirty="0">
              <a:solidFill>
                <a:srgbClr val="595A59"/>
              </a:solidFill>
              <a:latin typeface="Calibri"/>
              <a:ea typeface="Calibri"/>
              <a:cs typeface="Calibri"/>
              <a:sym typeface="Calibri"/>
            </a:endParaRPr>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 know the essential characteristics of a liquidity crisis</a:t>
            </a:r>
            <a:endParaRPr dirty="0"/>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 know how to reduce the probability of your SME facing insolvency</a:t>
            </a:r>
            <a:endParaRPr dirty="0"/>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 be familiar with the basic structure of liquidity planning </a:t>
            </a:r>
            <a:endParaRPr dirty="0"/>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 deepen your understanding through a practical example of liquidity planning</a:t>
            </a:r>
            <a:endParaRPr dirty="0"/>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…know the key financial and liquidity ratios</a:t>
            </a:r>
            <a:endParaRPr dirty="0"/>
          </a:p>
          <a:p>
            <a:pPr marL="0" marR="0" lvl="0" indent="0" algn="l" rtl="0">
              <a:spcBef>
                <a:spcPts val="0"/>
              </a:spcBef>
              <a:spcAft>
                <a:spcPts val="0"/>
              </a:spcAft>
              <a:buNone/>
            </a:pPr>
            <a:br>
              <a:rPr lang="en-GB" sz="1400" b="0" i="0" u="none" strike="noStrike" dirty="0">
                <a:solidFill>
                  <a:srgbClr val="595A59"/>
                </a:solidFill>
                <a:latin typeface="Calibri"/>
                <a:ea typeface="Calibri"/>
                <a:cs typeface="Calibri"/>
                <a:sym typeface="Calibri"/>
              </a:rPr>
            </a:br>
            <a:endParaRPr sz="1400" b="0" i="0" u="none" strike="noStrike" dirty="0">
              <a:solidFill>
                <a:srgbClr val="595A59"/>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4"/>
          <p:cNvSpPr txBox="1">
            <a:spLocks noGrp="1"/>
          </p:cNvSpPr>
          <p:nvPr>
            <p:ph type="body" idx="1"/>
          </p:nvPr>
        </p:nvSpPr>
        <p:spPr>
          <a:xfrm>
            <a:off x="734715" y="1757010"/>
            <a:ext cx="4983180" cy="403786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GB"/>
              <a:t>Overcoming a business crisis is one of the most difficult management tasks of all.</a:t>
            </a:r>
            <a:endParaRPr/>
          </a:p>
          <a:p>
            <a:pPr marL="0" lvl="0" indent="0" algn="l" rtl="0">
              <a:lnSpc>
                <a:spcPct val="90000"/>
              </a:lnSpc>
              <a:spcBef>
                <a:spcPts val="1000"/>
              </a:spcBef>
              <a:spcAft>
                <a:spcPts val="0"/>
              </a:spcAft>
              <a:buClr>
                <a:schemeClr val="lt1"/>
              </a:buClr>
              <a:buSzPts val="2400"/>
              <a:buNone/>
            </a:pPr>
            <a:r>
              <a:rPr lang="en-GB"/>
              <a:t>Without external support (e.g. from business advisors, management consultants, lawyers, industry experts) it is often hardly manageable. External support can be a gamechanger!</a:t>
            </a:r>
            <a:endParaRPr/>
          </a:p>
          <a:p>
            <a:pPr marL="0" lvl="0" indent="0" algn="l" rtl="0">
              <a:lnSpc>
                <a:spcPct val="90000"/>
              </a:lnSpc>
              <a:spcBef>
                <a:spcPts val="1000"/>
              </a:spcBef>
              <a:spcAft>
                <a:spcPts val="0"/>
              </a:spcAft>
              <a:buClr>
                <a:schemeClr val="lt1"/>
              </a:buClr>
              <a:buSzPts val="2400"/>
              <a:buNone/>
            </a:pPr>
            <a:r>
              <a:rPr lang="en-GB"/>
              <a:t>Our training course cannot replace external advice.</a:t>
            </a:r>
            <a:endParaRPr/>
          </a:p>
          <a:p>
            <a:pPr marL="0" lvl="0" indent="0" algn="l" rtl="0">
              <a:lnSpc>
                <a:spcPct val="90000"/>
              </a:lnSpc>
              <a:spcBef>
                <a:spcPts val="1000"/>
              </a:spcBef>
              <a:spcAft>
                <a:spcPts val="0"/>
              </a:spcAft>
              <a:buClr>
                <a:schemeClr val="lt1"/>
              </a:buClr>
              <a:buSzPts val="2400"/>
              <a:buNone/>
            </a:pPr>
            <a:endParaRPr/>
          </a:p>
        </p:txBody>
      </p:sp>
      <p:sp>
        <p:nvSpPr>
          <p:cNvPr id="905" name="Google Shape;905;p4"/>
          <p:cNvSpPr txBox="1">
            <a:spLocks noGrp="1"/>
          </p:cNvSpPr>
          <p:nvPr>
            <p:ph type="body" idx="2"/>
          </p:nvPr>
        </p:nvSpPr>
        <p:spPr>
          <a:xfrm>
            <a:off x="734714" y="642972"/>
            <a:ext cx="5085159"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3600"/>
              <a:buNone/>
            </a:pPr>
            <a:r>
              <a:rPr lang="en-GB"/>
              <a:t>A note before the start…</a:t>
            </a:r>
            <a:endParaRPr/>
          </a:p>
        </p:txBody>
      </p:sp>
      <p:pic>
        <p:nvPicPr>
          <p:cNvPr id="906" name="Google Shape;906;p4" descr="Ein Bild, das Text enthält.&#10;&#10;Automatisch generierte Beschreibung"/>
          <p:cNvPicPr preferRelativeResize="0">
            <a:picLocks noGrp="1"/>
          </p:cNvPicPr>
          <p:nvPr>
            <p:ph type="pic" idx="3"/>
          </p:nvPr>
        </p:nvPicPr>
        <p:blipFill rotWithShape="1">
          <a:blip r:embed="rId3">
            <a:alphaModFix/>
          </a:blip>
          <a:srcRect l="15955" r="15955"/>
          <a:stretch/>
        </p:blipFill>
        <p:spPr>
          <a:xfrm>
            <a:off x="6392300" y="228600"/>
            <a:ext cx="5564883" cy="5447571"/>
          </a:xfrm>
          <a:prstGeom prst="rect">
            <a:avLst/>
          </a:prstGeom>
          <a:solidFill>
            <a:schemeClr val="lt1"/>
          </a:solidFill>
          <a:ln>
            <a:noFill/>
          </a:ln>
        </p:spPr>
      </p:pic>
      <p:sp>
        <p:nvSpPr>
          <p:cNvPr id="907" name="Google Shape;907;p4"/>
          <p:cNvSpPr txBox="1"/>
          <p:nvPr/>
        </p:nvSpPr>
        <p:spPr>
          <a:xfrm>
            <a:off x="6373638" y="5378199"/>
            <a:ext cx="167425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rgbClr val="D8D8D8"/>
                </a:solidFill>
                <a:latin typeface="Calibri"/>
                <a:ea typeface="Calibri"/>
                <a:cs typeface="Calibri"/>
                <a:sym typeface="Calibri"/>
              </a:rPr>
              <a:t>Photo: Adobe Stock</a:t>
            </a:r>
            <a:endParaRPr sz="1000">
              <a:solidFill>
                <a:srgbClr val="D8D8D8"/>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43"/>
          <p:cNvSpPr txBox="1">
            <a:spLocks noGrp="1"/>
          </p:cNvSpPr>
          <p:nvPr>
            <p:ph type="body" idx="1"/>
          </p:nvPr>
        </p:nvSpPr>
        <p:spPr>
          <a:xfrm>
            <a:off x="2230476" y="3720417"/>
            <a:ext cx="3544159" cy="2321467"/>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595A59"/>
              </a:buClr>
              <a:buSzPct val="100000"/>
              <a:buNone/>
            </a:pPr>
            <a:r>
              <a:rPr lang="en-GB" sz="2200" cap="none" dirty="0"/>
              <a:t>ADAPTIVE LEADERSHIP</a:t>
            </a:r>
            <a:endParaRPr sz="2200" dirty="0"/>
          </a:p>
        </p:txBody>
      </p:sp>
      <p:sp>
        <p:nvSpPr>
          <p:cNvPr id="1597" name="Google Shape;1597;p43"/>
          <p:cNvSpPr txBox="1">
            <a:spLocks noGrp="1"/>
          </p:cNvSpPr>
          <p:nvPr>
            <p:ph type="body" idx="2"/>
          </p:nvPr>
        </p:nvSpPr>
        <p:spPr>
          <a:xfrm>
            <a:off x="7464642" y="607928"/>
            <a:ext cx="3604277" cy="1934087"/>
          </a:xfrm>
          <a:prstGeom prst="rect">
            <a:avLst/>
          </a:prstGeom>
          <a:noFill/>
          <a:ln>
            <a:noFill/>
          </a:ln>
        </p:spPr>
        <p:txBody>
          <a:bodyPr spcFirstLastPara="1" wrap="square" lIns="91425" tIns="45700" rIns="91425" bIns="45700" anchor="t" anchorCtr="0">
            <a:normAutofit/>
          </a:bodyPr>
          <a:lstStyle/>
          <a:p>
            <a:pPr marL="228600" lvl="0" indent="-228600" algn="ctr" rtl="0">
              <a:lnSpc>
                <a:spcPct val="90000"/>
              </a:lnSpc>
              <a:spcBef>
                <a:spcPts val="0"/>
              </a:spcBef>
              <a:spcAft>
                <a:spcPts val="0"/>
              </a:spcAft>
              <a:buClr>
                <a:srgbClr val="595A59"/>
              </a:buClr>
              <a:buSzPct val="100000"/>
              <a:buNone/>
            </a:pPr>
            <a:r>
              <a:rPr lang="en-GB" sz="2200" cap="none" dirty="0"/>
              <a:t>CRISIS RESILIENCE</a:t>
            </a:r>
            <a:endParaRPr sz="2200" dirty="0"/>
          </a:p>
        </p:txBody>
      </p:sp>
      <p:sp>
        <p:nvSpPr>
          <p:cNvPr id="1598" name="Google Shape;1598;p43"/>
          <p:cNvSpPr txBox="1"/>
          <p:nvPr/>
        </p:nvSpPr>
        <p:spPr>
          <a:xfrm>
            <a:off x="3747016" y="1898326"/>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Calibri"/>
                <a:ea typeface="Calibri"/>
                <a:cs typeface="Calibri"/>
                <a:sym typeface="Calibri"/>
              </a:rPr>
              <a:t>6</a:t>
            </a:r>
            <a:endParaRPr/>
          </a:p>
        </p:txBody>
      </p:sp>
      <p:sp>
        <p:nvSpPr>
          <p:cNvPr id="1599" name="Google Shape;1599;p43"/>
          <p:cNvSpPr txBox="1"/>
          <p:nvPr/>
        </p:nvSpPr>
        <p:spPr>
          <a:xfrm>
            <a:off x="9011243" y="4132914"/>
            <a:ext cx="511077" cy="635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4400"/>
              <a:buFont typeface="Arial"/>
              <a:buNone/>
            </a:pPr>
            <a:r>
              <a:rPr lang="en-GB" sz="4400" b="1">
                <a:solidFill>
                  <a:schemeClr val="lt1"/>
                </a:solidFill>
                <a:latin typeface="Calibri"/>
                <a:ea typeface="Calibri"/>
                <a:cs typeface="Calibri"/>
                <a:sym typeface="Calibri"/>
              </a:rPr>
              <a:t>7</a:t>
            </a:r>
            <a:endParaRPr/>
          </a:p>
        </p:txBody>
      </p:sp>
      <p:sp>
        <p:nvSpPr>
          <p:cNvPr id="1600" name="Google Shape;1600;p43"/>
          <p:cNvSpPr txBox="1"/>
          <p:nvPr/>
        </p:nvSpPr>
        <p:spPr>
          <a:xfrm>
            <a:off x="1426029" y="4278964"/>
            <a:ext cx="5689146"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After completing this module, you will</a:t>
            </a:r>
            <a:endParaRPr sz="1400" b="0" i="0" u="none" strike="noStrike" dirty="0">
              <a:solidFill>
                <a:srgbClr val="595A59"/>
              </a:solidFill>
              <a:latin typeface="Calibri"/>
              <a:ea typeface="Calibri"/>
              <a:cs typeface="Calibri"/>
              <a:sym typeface="Calibri"/>
            </a:endParaRPr>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 have reflected on your own understanding of leadership (in a crisis)</a:t>
            </a:r>
            <a:endParaRPr dirty="0"/>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 know the key competencies needed to be a successful manager in a crisis</a:t>
            </a:r>
            <a:endParaRPr dirty="0"/>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 be familiar with the key characteristics of leadership in a crisis </a:t>
            </a:r>
            <a:endParaRPr dirty="0"/>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 know the key aspects of adaptive leadership allowing you to respond to the uncertainties of a crisis</a:t>
            </a:r>
            <a:endParaRPr dirty="0"/>
          </a:p>
          <a:p>
            <a:pPr marL="0" marR="0" lvl="0" indent="0" algn="l" rtl="0">
              <a:spcBef>
                <a:spcPts val="0"/>
              </a:spcBef>
              <a:spcAft>
                <a:spcPts val="0"/>
              </a:spcAft>
              <a:buNone/>
            </a:pPr>
            <a:br>
              <a:rPr lang="en-GB" sz="1400" b="0" i="0" u="none" strike="noStrike" dirty="0">
                <a:solidFill>
                  <a:srgbClr val="595A59"/>
                </a:solidFill>
                <a:latin typeface="Calibri"/>
                <a:ea typeface="Calibri"/>
                <a:cs typeface="Calibri"/>
                <a:sym typeface="Calibri"/>
              </a:rPr>
            </a:br>
            <a:endParaRPr sz="1400" b="0" i="0" u="none" strike="noStrike" dirty="0">
              <a:solidFill>
                <a:srgbClr val="595A59"/>
              </a:solidFill>
              <a:latin typeface="Calibri"/>
              <a:ea typeface="Calibri"/>
              <a:cs typeface="Calibri"/>
              <a:sym typeface="Calibri"/>
            </a:endParaRPr>
          </a:p>
        </p:txBody>
      </p:sp>
      <p:sp>
        <p:nvSpPr>
          <p:cNvPr id="1601" name="Google Shape;1601;p43"/>
          <p:cNvSpPr txBox="1"/>
          <p:nvPr/>
        </p:nvSpPr>
        <p:spPr>
          <a:xfrm>
            <a:off x="6901543" y="1129879"/>
            <a:ext cx="4995181"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After completing this module, you will</a:t>
            </a:r>
            <a:endParaRPr sz="1400" b="0" i="0" u="none" strike="noStrike" dirty="0">
              <a:solidFill>
                <a:srgbClr val="595A59"/>
              </a:solidFill>
              <a:latin typeface="Calibri"/>
              <a:ea typeface="Calibri"/>
              <a:cs typeface="Calibri"/>
              <a:sym typeface="Calibri"/>
            </a:endParaRPr>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…have deepened your understanding of resilience</a:t>
            </a:r>
            <a:endParaRPr sz="1400" b="0" i="0" u="none" strike="noStrike" dirty="0">
              <a:solidFill>
                <a:srgbClr val="595A59"/>
              </a:solidFill>
              <a:latin typeface="Calibri"/>
              <a:ea typeface="Calibri"/>
              <a:cs typeface="Calibri"/>
              <a:sym typeface="Calibri"/>
            </a:endParaRPr>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…know what organisational resilience is and what companies can do to achieve it</a:t>
            </a:r>
            <a:endParaRPr dirty="0"/>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…be able to understand and win the guest of the future</a:t>
            </a:r>
            <a:endParaRPr dirty="0"/>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…be familiar with factors that influence resilience in tourism SMEs</a:t>
            </a:r>
            <a:endParaRPr dirty="0"/>
          </a:p>
          <a:p>
            <a:pPr marL="0" marR="0" lvl="0" indent="0" algn="l" rtl="0">
              <a:spcBef>
                <a:spcPts val="0"/>
              </a:spcBef>
              <a:spcAft>
                <a:spcPts val="0"/>
              </a:spcAft>
              <a:buNone/>
            </a:pPr>
            <a:r>
              <a:rPr lang="en-GB" sz="1400" b="0" i="0" u="none" strike="noStrike" dirty="0">
                <a:solidFill>
                  <a:srgbClr val="595A59"/>
                </a:solidFill>
                <a:latin typeface="Calibri"/>
                <a:ea typeface="Calibri"/>
                <a:cs typeface="Calibri"/>
                <a:sym typeface="Calibri"/>
              </a:rPr>
              <a:t>…know why resilience and sustainability go hand in hand</a:t>
            </a:r>
            <a:endParaRPr dirty="0"/>
          </a:p>
          <a:p>
            <a:pPr marL="0" marR="0" lvl="0" indent="0" algn="l" rtl="0">
              <a:spcBef>
                <a:spcPts val="0"/>
              </a:spcBef>
              <a:spcAft>
                <a:spcPts val="0"/>
              </a:spcAft>
              <a:buNone/>
            </a:pPr>
            <a:endParaRPr sz="1400" b="0" i="0" u="none" strike="noStrike" dirty="0">
              <a:solidFill>
                <a:srgbClr val="595A59"/>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05"/>
        <p:cNvGrpSpPr/>
        <p:nvPr/>
      </p:nvGrpSpPr>
      <p:grpSpPr>
        <a:xfrm>
          <a:off x="0" y="0"/>
          <a:ext cx="0" cy="0"/>
          <a:chOff x="0" y="0"/>
          <a:chExt cx="0" cy="0"/>
        </a:xfrm>
      </p:grpSpPr>
      <p:sp>
        <p:nvSpPr>
          <p:cNvPr id="1606" name="Google Shape;1606;p44"/>
          <p:cNvSpPr txBox="1">
            <a:spLocks noGrp="1"/>
          </p:cNvSpPr>
          <p:nvPr>
            <p:ph type="body" idx="4"/>
          </p:nvPr>
        </p:nvSpPr>
        <p:spPr>
          <a:xfrm>
            <a:off x="967061" y="4154268"/>
            <a:ext cx="5808311" cy="73114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None/>
            </a:pPr>
            <a:r>
              <a:rPr lang="en-GB" dirty="0"/>
              <a:t>PRECAUTION &amp; AVOIDANCE OF CRISES</a:t>
            </a:r>
            <a:endParaRPr dirty="0"/>
          </a:p>
        </p:txBody>
      </p:sp>
      <p:sp>
        <p:nvSpPr>
          <p:cNvPr id="1607" name="Google Shape;1607;p44"/>
          <p:cNvSpPr txBox="1">
            <a:spLocks noGrp="1"/>
          </p:cNvSpPr>
          <p:nvPr>
            <p:ph type="body" idx="5"/>
          </p:nvPr>
        </p:nvSpPr>
        <p:spPr>
          <a:xfrm>
            <a:off x="967062" y="3344692"/>
            <a:ext cx="4611702" cy="83725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5000"/>
              <a:buNone/>
            </a:pPr>
            <a:r>
              <a:rPr lang="en-GB" dirty="0"/>
              <a:t>Next: Module 2</a:t>
            </a:r>
            <a:endParaRPr dirty="0"/>
          </a:p>
        </p:txBody>
      </p:sp>
      <p:grpSp>
        <p:nvGrpSpPr>
          <p:cNvPr id="1608" name="Google Shape;1608;p44"/>
          <p:cNvGrpSpPr/>
          <p:nvPr/>
        </p:nvGrpSpPr>
        <p:grpSpPr>
          <a:xfrm>
            <a:off x="7286899" y="3277496"/>
            <a:ext cx="233548" cy="233548"/>
            <a:chOff x="5941025" y="3634400"/>
            <a:chExt cx="467650" cy="467650"/>
          </a:xfrm>
        </p:grpSpPr>
        <p:sp>
          <p:nvSpPr>
            <p:cNvPr id="1609" name="Google Shape;1609;p44"/>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0" name="Google Shape;1610;p44"/>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1" name="Google Shape;1611;p44"/>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2" name="Google Shape;1612;p44"/>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3" name="Google Shape;1613;p44"/>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614" name="Google Shape;1614;p44"/>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19050" cap="rnd" cmpd="sng">
              <a:solidFill>
                <a:srgbClr val="81D1C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1615" name="Google Shape;1615;p44"/>
          <p:cNvSpPr txBox="1"/>
          <p:nvPr/>
        </p:nvSpPr>
        <p:spPr>
          <a:xfrm>
            <a:off x="7781191" y="3240382"/>
            <a:ext cx="335889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u="sng">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https://www.tourismrecovery.eu/</a:t>
            </a:r>
            <a:r>
              <a:rPr lang="en-GB" sz="1400">
                <a:solidFill>
                  <a:schemeClr val="lt1"/>
                </a:solidFill>
                <a:latin typeface="Calibri"/>
                <a:ea typeface="Calibri"/>
                <a:cs typeface="Calibri"/>
                <a:sym typeface="Calibri"/>
              </a:rPr>
              <a:t> </a:t>
            </a:r>
            <a:endParaRPr/>
          </a:p>
        </p:txBody>
      </p:sp>
      <p:sp>
        <p:nvSpPr>
          <p:cNvPr id="1616" name="Google Shape;1616;p44"/>
          <p:cNvSpPr txBox="1"/>
          <p:nvPr/>
        </p:nvSpPr>
        <p:spPr>
          <a:xfrm>
            <a:off x="7781191" y="3763556"/>
            <a:ext cx="386717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https://www.facebook.com/tourismcrisisrecovery</a:t>
            </a:r>
            <a:r>
              <a:rPr lang="en-GB" sz="1400">
                <a:solidFill>
                  <a:schemeClr val="lt1"/>
                </a:solidFill>
                <a:latin typeface="Calibri"/>
                <a:ea typeface="Calibri"/>
                <a:cs typeface="Calibri"/>
                <a:sym typeface="Calibri"/>
              </a:rPr>
              <a:t> </a:t>
            </a:r>
            <a:endParaRPr/>
          </a:p>
        </p:txBody>
      </p:sp>
      <p:sp>
        <p:nvSpPr>
          <p:cNvPr id="1617" name="Google Shape;1617;p44"/>
          <p:cNvSpPr/>
          <p:nvPr/>
        </p:nvSpPr>
        <p:spPr>
          <a:xfrm>
            <a:off x="7299757" y="3792031"/>
            <a:ext cx="132298" cy="234000"/>
          </a:xfrm>
          <a:custGeom>
            <a:avLst/>
            <a:gdLst/>
            <a:ahLst/>
            <a:cxnLst/>
            <a:rect l="l" t="t" r="r" b="b"/>
            <a:pathLst>
              <a:path w="146" h="257" extrusionOk="0">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8DC9C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5"/>
          <p:cNvSpPr txBox="1">
            <a:spLocks noGrp="1"/>
          </p:cNvSpPr>
          <p:nvPr>
            <p:ph type="body" idx="1"/>
          </p:nvPr>
        </p:nvSpPr>
        <p:spPr>
          <a:xfrm>
            <a:off x="666708" y="752638"/>
            <a:ext cx="4329835" cy="366844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800"/>
              <a:buNone/>
            </a:pPr>
            <a:r>
              <a:rPr lang="en-GB"/>
              <a:t>What is a company crisis?</a:t>
            </a:r>
            <a:endParaRPr/>
          </a:p>
          <a:p>
            <a:pPr marL="0" lvl="0" indent="0" algn="l" rtl="0">
              <a:lnSpc>
                <a:spcPct val="90000"/>
              </a:lnSpc>
              <a:spcBef>
                <a:spcPts val="300"/>
              </a:spcBef>
              <a:spcAft>
                <a:spcPts val="0"/>
              </a:spcAft>
              <a:buClr>
                <a:schemeClr val="lt1"/>
              </a:buClr>
              <a:buSzPts val="4800"/>
              <a:buNone/>
            </a:pPr>
            <a:endParaRPr/>
          </a:p>
          <a:p>
            <a:pPr marL="0" lvl="0" indent="0" algn="l" rtl="0">
              <a:lnSpc>
                <a:spcPct val="90000"/>
              </a:lnSpc>
              <a:spcBef>
                <a:spcPts val="300"/>
              </a:spcBef>
              <a:spcAft>
                <a:spcPts val="0"/>
              </a:spcAft>
              <a:buClr>
                <a:schemeClr val="lt1"/>
              </a:buClr>
              <a:buSzPts val="4800"/>
              <a:buNone/>
            </a:pPr>
            <a:r>
              <a:rPr lang="en-GB"/>
              <a:t>Some basic knowledge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6"/>
          <p:cNvSpPr txBox="1">
            <a:spLocks noGrp="1"/>
          </p:cNvSpPr>
          <p:nvPr>
            <p:ph type="body" idx="1"/>
          </p:nvPr>
        </p:nvSpPr>
        <p:spPr>
          <a:xfrm>
            <a:off x="3752490" y="1637401"/>
            <a:ext cx="8007709" cy="461527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A59"/>
              </a:buClr>
              <a:buSzPts val="1800"/>
              <a:buNone/>
            </a:pPr>
            <a:endParaRPr/>
          </a:p>
        </p:txBody>
      </p:sp>
      <p:sp>
        <p:nvSpPr>
          <p:cNvPr id="919" name="Google Shape;919;p6"/>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GB" sz="1800"/>
              <a:t>The term crisis is not uniformly defined in the literature - but there is great agreement in the scientific and practical literature when it comes to describing the effects of a crisis on a company.</a:t>
            </a:r>
            <a:endParaRPr/>
          </a:p>
          <a:p>
            <a:pPr marL="0" lvl="0" indent="0" algn="l" rtl="0">
              <a:lnSpc>
                <a:spcPct val="100000"/>
              </a:lnSpc>
              <a:spcBef>
                <a:spcPts val="600"/>
              </a:spcBef>
              <a:spcAft>
                <a:spcPts val="0"/>
              </a:spcAft>
              <a:buClr>
                <a:srgbClr val="595A59"/>
              </a:buClr>
              <a:buSzPts val="1800"/>
              <a:buNone/>
            </a:pPr>
            <a:endParaRPr/>
          </a:p>
        </p:txBody>
      </p:sp>
      <p:sp>
        <p:nvSpPr>
          <p:cNvPr id="920" name="Google Shape;920;p6"/>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GB"/>
              <a:t>The first step to solving a problem is to know what you have to deal with.</a:t>
            </a:r>
            <a:endParaRPr/>
          </a:p>
        </p:txBody>
      </p:sp>
      <p:sp>
        <p:nvSpPr>
          <p:cNvPr id="921" name="Google Shape;921;p6"/>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en-GB"/>
              <a:t>Some Definitions: Crisis</a:t>
            </a:r>
            <a:endParaRPr/>
          </a:p>
          <a:p>
            <a:pPr marL="0" lvl="0" indent="0" algn="l" rtl="0">
              <a:lnSpc>
                <a:spcPct val="90000"/>
              </a:lnSpc>
              <a:spcBef>
                <a:spcPts val="1000"/>
              </a:spcBef>
              <a:spcAft>
                <a:spcPts val="0"/>
              </a:spcAft>
              <a:buClr>
                <a:srgbClr val="79527B"/>
              </a:buClr>
              <a:buSzPts val="1800"/>
              <a:buNone/>
            </a:pPr>
            <a:endParaRPr b="1"/>
          </a:p>
        </p:txBody>
      </p:sp>
      <p:sp>
        <p:nvSpPr>
          <p:cNvPr id="922" name="Google Shape;922;p6"/>
          <p:cNvSpPr/>
          <p:nvPr/>
        </p:nvSpPr>
        <p:spPr>
          <a:xfrm>
            <a:off x="10895908" y="-314841"/>
            <a:ext cx="27443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s</a:t>
            </a:r>
            <a:endParaRPr/>
          </a:p>
        </p:txBody>
      </p:sp>
      <p:sp>
        <p:nvSpPr>
          <p:cNvPr id="923" name="Google Shape;923;p6"/>
          <p:cNvSpPr/>
          <p:nvPr/>
        </p:nvSpPr>
        <p:spPr>
          <a:xfrm>
            <a:off x="3986172" y="3550730"/>
            <a:ext cx="6027398" cy="2433967"/>
          </a:xfrm>
          <a:custGeom>
            <a:avLst/>
            <a:gdLst/>
            <a:ahLst/>
            <a:cxnLst/>
            <a:rect l="l" t="t" r="r" b="b"/>
            <a:pathLst>
              <a:path w="21600" h="21600" extrusionOk="0">
                <a:moveTo>
                  <a:pt x="0" y="12797"/>
                </a:moveTo>
                <a:lnTo>
                  <a:pt x="21600" y="0"/>
                </a:lnTo>
                <a:lnTo>
                  <a:pt x="21600" y="8803"/>
                </a:lnTo>
                <a:lnTo>
                  <a:pt x="0" y="21600"/>
                </a:lnTo>
                <a:lnTo>
                  <a:pt x="0" y="12797"/>
                </a:ln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924" name="Google Shape;924;p6"/>
          <p:cNvSpPr/>
          <p:nvPr/>
        </p:nvSpPr>
        <p:spPr>
          <a:xfrm>
            <a:off x="3986174" y="2093401"/>
            <a:ext cx="6027397" cy="2433967"/>
          </a:xfrm>
          <a:custGeom>
            <a:avLst/>
            <a:gdLst/>
            <a:ahLst/>
            <a:cxnLst/>
            <a:rect l="l" t="t" r="r" b="b"/>
            <a:pathLst>
              <a:path w="21600" h="21600" extrusionOk="0">
                <a:moveTo>
                  <a:pt x="0" y="12797"/>
                </a:moveTo>
                <a:lnTo>
                  <a:pt x="21600" y="0"/>
                </a:lnTo>
                <a:lnTo>
                  <a:pt x="21600" y="8803"/>
                </a:lnTo>
                <a:lnTo>
                  <a:pt x="0" y="21600"/>
                </a:lnTo>
                <a:lnTo>
                  <a:pt x="0" y="12797"/>
                </a:lnTo>
                <a:close/>
              </a:path>
            </a:pathLst>
          </a:custGeom>
          <a:solidFill>
            <a:srgbClr val="D8D8D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925" name="Google Shape;925;p6"/>
          <p:cNvSpPr/>
          <p:nvPr/>
        </p:nvSpPr>
        <p:spPr>
          <a:xfrm>
            <a:off x="3986172" y="2093401"/>
            <a:ext cx="6027398" cy="991899"/>
          </a:xfrm>
          <a:prstGeom prst="rect">
            <a:avLst/>
          </a:prstGeom>
          <a:solidFill>
            <a:srgbClr val="79527B"/>
          </a:solidFill>
          <a:ln w="12700" cap="flat" cmpd="sng">
            <a:solidFill>
              <a:srgbClr val="79527B"/>
            </a:solidFill>
            <a:prstDash val="solid"/>
            <a:miter lim="4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926" name="Google Shape;926;p6"/>
          <p:cNvSpPr/>
          <p:nvPr/>
        </p:nvSpPr>
        <p:spPr>
          <a:xfrm>
            <a:off x="3986175" y="4992800"/>
            <a:ext cx="6027300" cy="1251300"/>
          </a:xfrm>
          <a:prstGeom prst="rect">
            <a:avLst/>
          </a:prstGeom>
          <a:solidFill>
            <a:srgbClr val="F27954"/>
          </a:solidFill>
          <a:ln w="12700" cap="flat" cmpd="sng">
            <a:solidFill>
              <a:srgbClr val="F27954"/>
            </a:solidFill>
            <a:prstDash val="solid"/>
            <a:miter lim="4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927" name="Google Shape;927;p6"/>
          <p:cNvSpPr/>
          <p:nvPr/>
        </p:nvSpPr>
        <p:spPr>
          <a:xfrm>
            <a:off x="3986172" y="3543100"/>
            <a:ext cx="6027398" cy="991899"/>
          </a:xfrm>
          <a:prstGeom prst="rect">
            <a:avLst/>
          </a:prstGeom>
          <a:solidFill>
            <a:srgbClr val="8DC9C0"/>
          </a:solidFill>
          <a:ln w="12700" cap="flat" cmpd="sng">
            <a:solidFill>
              <a:srgbClr val="8DC9C0"/>
            </a:solidFill>
            <a:prstDash val="solid"/>
            <a:miter lim="400000"/>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99">
              <a:solidFill>
                <a:schemeClr val="dk1"/>
              </a:solidFill>
              <a:latin typeface="Calibri"/>
              <a:ea typeface="Calibri"/>
              <a:cs typeface="Calibri"/>
              <a:sym typeface="Calibri"/>
            </a:endParaRPr>
          </a:p>
        </p:txBody>
      </p:sp>
      <p:sp>
        <p:nvSpPr>
          <p:cNvPr id="928" name="Google Shape;928;p6"/>
          <p:cNvSpPr txBox="1"/>
          <p:nvPr/>
        </p:nvSpPr>
        <p:spPr>
          <a:xfrm>
            <a:off x="4161959" y="2389258"/>
            <a:ext cx="742512" cy="4001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2000" b="1">
                <a:solidFill>
                  <a:schemeClr val="lt1"/>
                </a:solidFill>
                <a:latin typeface="Calibri"/>
                <a:ea typeface="Calibri"/>
                <a:cs typeface="Calibri"/>
                <a:sym typeface="Calibri"/>
              </a:rPr>
              <a:t>Crisis</a:t>
            </a:r>
            <a:endParaRPr/>
          </a:p>
        </p:txBody>
      </p:sp>
      <p:sp>
        <p:nvSpPr>
          <p:cNvPr id="929" name="Google Shape;929;p6"/>
          <p:cNvSpPr txBox="1"/>
          <p:nvPr/>
        </p:nvSpPr>
        <p:spPr>
          <a:xfrm>
            <a:off x="3921355" y="3838992"/>
            <a:ext cx="1310808" cy="40011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2000" b="1">
                <a:solidFill>
                  <a:schemeClr val="lt1"/>
                </a:solidFill>
                <a:latin typeface="Calibri"/>
                <a:ea typeface="Calibri"/>
                <a:cs typeface="Calibri"/>
                <a:sym typeface="Calibri"/>
              </a:rPr>
              <a:t>Insolvency</a:t>
            </a:r>
            <a:endParaRPr/>
          </a:p>
        </p:txBody>
      </p:sp>
      <p:sp>
        <p:nvSpPr>
          <p:cNvPr id="930" name="Google Shape;930;p6"/>
          <p:cNvSpPr txBox="1"/>
          <p:nvPr/>
        </p:nvSpPr>
        <p:spPr>
          <a:xfrm>
            <a:off x="4057730" y="5134802"/>
            <a:ext cx="950966" cy="707886"/>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GB" sz="2000" b="1">
                <a:solidFill>
                  <a:schemeClr val="lt1"/>
                </a:solidFill>
                <a:latin typeface="Calibri"/>
                <a:ea typeface="Calibri"/>
                <a:cs typeface="Calibri"/>
                <a:sym typeface="Calibri"/>
              </a:rPr>
              <a:t>Turn-</a:t>
            </a:r>
            <a:br>
              <a:rPr lang="en-GB" sz="2000" b="1">
                <a:solidFill>
                  <a:schemeClr val="lt1"/>
                </a:solidFill>
                <a:latin typeface="Calibri"/>
                <a:ea typeface="Calibri"/>
                <a:cs typeface="Calibri"/>
                <a:sym typeface="Calibri"/>
              </a:rPr>
            </a:br>
            <a:r>
              <a:rPr lang="en-GB" sz="2000" b="1">
                <a:solidFill>
                  <a:schemeClr val="lt1"/>
                </a:solidFill>
                <a:latin typeface="Calibri"/>
                <a:ea typeface="Calibri"/>
                <a:cs typeface="Calibri"/>
                <a:sym typeface="Calibri"/>
              </a:rPr>
              <a:t>around</a:t>
            </a:r>
            <a:endParaRPr/>
          </a:p>
        </p:txBody>
      </p:sp>
      <p:sp>
        <p:nvSpPr>
          <p:cNvPr id="931" name="Google Shape;931;p6"/>
          <p:cNvSpPr txBox="1"/>
          <p:nvPr/>
        </p:nvSpPr>
        <p:spPr>
          <a:xfrm>
            <a:off x="5147687" y="2209725"/>
            <a:ext cx="4590984" cy="759182"/>
          </a:xfrm>
          <a:prstGeom prst="rect">
            <a:avLst/>
          </a:prstGeom>
          <a:noFill/>
          <a:ln>
            <a:noFill/>
          </a:ln>
        </p:spPr>
        <p:txBody>
          <a:bodyPr spcFirstLastPara="1" wrap="square" lIns="91425" tIns="45700" rIns="91425" bIns="45700" anchor="ctr" anchorCtr="0">
            <a:spAutoFit/>
          </a:bodyPr>
          <a:lstStyle/>
          <a:p>
            <a:pPr marL="0" marR="0" lvl="0" indent="0" algn="l" rtl="0">
              <a:lnSpc>
                <a:spcPct val="109416"/>
              </a:lnSpc>
              <a:spcBef>
                <a:spcPts val="0"/>
              </a:spcBef>
              <a:spcAft>
                <a:spcPts val="0"/>
              </a:spcAft>
              <a:buNone/>
            </a:pPr>
            <a:r>
              <a:rPr lang="en-GB" sz="1200">
                <a:solidFill>
                  <a:schemeClr val="lt1"/>
                </a:solidFill>
                <a:latin typeface="Calibri"/>
                <a:ea typeface="Calibri"/>
                <a:cs typeface="Calibri"/>
                <a:sym typeface="Calibri"/>
              </a:rPr>
              <a:t>A corporate crisis is generally considered to be the state of a company in which its assets are directly threatened and thus its continued existence is at risk.</a:t>
            </a:r>
            <a:endParaRPr/>
          </a:p>
          <a:p>
            <a:pPr marL="0" marR="0" lvl="0" indent="0" algn="l" rtl="0">
              <a:lnSpc>
                <a:spcPct val="109416"/>
              </a:lnSpc>
              <a:spcBef>
                <a:spcPts val="0"/>
              </a:spcBef>
              <a:spcAft>
                <a:spcPts val="0"/>
              </a:spcAft>
              <a:buNone/>
            </a:pPr>
            <a:r>
              <a:rPr lang="en-GB" sz="1200">
                <a:solidFill>
                  <a:schemeClr val="lt1"/>
                </a:solidFill>
                <a:latin typeface="Calibri"/>
                <a:ea typeface="Calibri"/>
                <a:cs typeface="Calibri"/>
                <a:sym typeface="Calibri"/>
              </a:rPr>
              <a:t>Crisis management can still take place outside of court.</a:t>
            </a:r>
            <a:endParaRPr/>
          </a:p>
        </p:txBody>
      </p:sp>
      <p:sp>
        <p:nvSpPr>
          <p:cNvPr id="932" name="Google Shape;932;p6"/>
          <p:cNvSpPr txBox="1"/>
          <p:nvPr/>
        </p:nvSpPr>
        <p:spPr>
          <a:xfrm>
            <a:off x="5147687" y="3662537"/>
            <a:ext cx="4590984" cy="753027"/>
          </a:xfrm>
          <a:prstGeom prst="rect">
            <a:avLst/>
          </a:prstGeom>
          <a:noFill/>
          <a:ln>
            <a:noFill/>
          </a:ln>
        </p:spPr>
        <p:txBody>
          <a:bodyPr spcFirstLastPara="1" wrap="square" lIns="91425" tIns="45700" rIns="91425" bIns="45700" anchor="ctr" anchorCtr="0">
            <a:spAutoFit/>
          </a:bodyPr>
          <a:lstStyle/>
          <a:p>
            <a:pPr marL="0" marR="0" lvl="0" indent="0" algn="l" rtl="0">
              <a:lnSpc>
                <a:spcPct val="109416"/>
              </a:lnSpc>
              <a:spcBef>
                <a:spcPts val="0"/>
              </a:spcBef>
              <a:spcAft>
                <a:spcPts val="0"/>
              </a:spcAft>
              <a:buNone/>
            </a:pPr>
            <a:r>
              <a:rPr lang="en-GB" sz="1200" dirty="0">
                <a:solidFill>
                  <a:schemeClr val="lt1"/>
                </a:solidFill>
                <a:latin typeface="Calibri"/>
                <a:ea typeface="Calibri"/>
                <a:cs typeface="Calibri"/>
                <a:sym typeface="Calibri"/>
              </a:rPr>
              <a:t>In a simplified legal sense: the inability to permanently fulfil existing financial obligations.</a:t>
            </a:r>
            <a:endParaRPr dirty="0"/>
          </a:p>
          <a:p>
            <a:pPr marL="0" marR="0" lvl="0" indent="0" algn="l" rtl="0">
              <a:lnSpc>
                <a:spcPct val="109416"/>
              </a:lnSpc>
              <a:spcBef>
                <a:spcPts val="0"/>
              </a:spcBef>
              <a:spcAft>
                <a:spcPts val="0"/>
              </a:spcAft>
              <a:buNone/>
            </a:pPr>
            <a:r>
              <a:rPr lang="en-GB" sz="1200" dirty="0">
                <a:solidFill>
                  <a:schemeClr val="lt1"/>
                </a:solidFill>
                <a:latin typeface="Calibri"/>
                <a:ea typeface="Calibri"/>
                <a:cs typeface="Calibri"/>
                <a:sym typeface="Calibri"/>
              </a:rPr>
              <a:t>Forms of insolvency are the inability to pay and over-indebtedness.</a:t>
            </a:r>
            <a:endParaRPr dirty="0"/>
          </a:p>
          <a:p>
            <a:pPr marL="0" marR="0" lvl="0" indent="0" algn="l" rtl="0">
              <a:lnSpc>
                <a:spcPct val="109416"/>
              </a:lnSpc>
              <a:spcBef>
                <a:spcPts val="0"/>
              </a:spcBef>
              <a:spcAft>
                <a:spcPts val="0"/>
              </a:spcAft>
              <a:buNone/>
            </a:pPr>
            <a:r>
              <a:rPr lang="en-GB" sz="1200" dirty="0">
                <a:solidFill>
                  <a:schemeClr val="lt1"/>
                </a:solidFill>
                <a:latin typeface="Calibri"/>
                <a:ea typeface="Calibri"/>
                <a:cs typeface="Calibri"/>
                <a:sym typeface="Calibri"/>
              </a:rPr>
              <a:t>Insolvency is by definition a judicial procedure.</a:t>
            </a:r>
            <a:endParaRPr dirty="0"/>
          </a:p>
        </p:txBody>
      </p:sp>
      <p:sp>
        <p:nvSpPr>
          <p:cNvPr id="933" name="Google Shape;933;p6"/>
          <p:cNvSpPr txBox="1"/>
          <p:nvPr/>
        </p:nvSpPr>
        <p:spPr>
          <a:xfrm>
            <a:off x="5147687" y="4992788"/>
            <a:ext cx="4866000" cy="1287600"/>
          </a:xfrm>
          <a:prstGeom prst="rect">
            <a:avLst/>
          </a:prstGeom>
          <a:noFill/>
          <a:ln>
            <a:noFill/>
          </a:ln>
        </p:spPr>
        <p:txBody>
          <a:bodyPr spcFirstLastPara="1" wrap="square" lIns="91425" tIns="45700" rIns="91425" bIns="45700" anchor="ctr" anchorCtr="0">
            <a:spAutoFit/>
          </a:bodyPr>
          <a:lstStyle/>
          <a:p>
            <a:pPr marL="0" marR="0" lvl="0" indent="0" algn="l" rtl="0">
              <a:lnSpc>
                <a:spcPct val="109416"/>
              </a:lnSpc>
              <a:spcBef>
                <a:spcPts val="0"/>
              </a:spcBef>
              <a:spcAft>
                <a:spcPts val="0"/>
              </a:spcAft>
              <a:buNone/>
            </a:pPr>
            <a:r>
              <a:rPr lang="en-GB" sz="1200">
                <a:solidFill>
                  <a:schemeClr val="lt1"/>
                </a:solidFill>
                <a:latin typeface="Calibri"/>
                <a:ea typeface="Calibri"/>
                <a:cs typeface="Calibri"/>
                <a:sym typeface="Calibri"/>
              </a:rPr>
              <a:t>Turnaround management is the implementation of a series of necessary measures to protect the company from insolvency and return it to operational normality and solvency. Turnaround management usually requires strong leadership and can include restructuring and layoffs, investigation of the root causes of failure and long-term programs to revive the business.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7"/>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en-GB"/>
              <a:t>Overcoming corporate crises is one of the most difficult management tasks of all – without external support it is hardly manageable.</a:t>
            </a:r>
            <a:endParaRPr/>
          </a:p>
          <a:p>
            <a:pPr marL="0" lvl="0" indent="0" algn="l" rtl="0">
              <a:lnSpc>
                <a:spcPct val="90000"/>
              </a:lnSpc>
              <a:spcBef>
                <a:spcPts val="1000"/>
              </a:spcBef>
              <a:spcAft>
                <a:spcPts val="0"/>
              </a:spcAft>
              <a:buClr>
                <a:srgbClr val="79527B"/>
              </a:buClr>
              <a:buSzPts val="2000"/>
              <a:buNone/>
            </a:pPr>
            <a:endParaRPr/>
          </a:p>
        </p:txBody>
      </p:sp>
      <p:sp>
        <p:nvSpPr>
          <p:cNvPr id="939" name="Google Shape;939;p7"/>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9527B"/>
              </a:buClr>
              <a:buSzPts val="1800"/>
              <a:buNone/>
            </a:pPr>
            <a:r>
              <a:rPr lang="en-GB"/>
              <a:t>What makes it so complicated…</a:t>
            </a:r>
            <a:endParaRPr/>
          </a:p>
          <a:p>
            <a:pPr marL="0" lvl="0" indent="0" algn="l" rtl="0">
              <a:lnSpc>
                <a:spcPct val="90000"/>
              </a:lnSpc>
              <a:spcBef>
                <a:spcPts val="1000"/>
              </a:spcBef>
              <a:spcAft>
                <a:spcPts val="0"/>
              </a:spcAft>
              <a:buClr>
                <a:srgbClr val="79527B"/>
              </a:buClr>
              <a:buSzPts val="1800"/>
              <a:buNone/>
            </a:pPr>
            <a:endParaRPr/>
          </a:p>
        </p:txBody>
      </p:sp>
      <p:sp>
        <p:nvSpPr>
          <p:cNvPr id="940" name="Google Shape;940;p7"/>
          <p:cNvSpPr/>
          <p:nvPr/>
        </p:nvSpPr>
        <p:spPr>
          <a:xfrm>
            <a:off x="650840" y="2015834"/>
            <a:ext cx="1080000" cy="1080000"/>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1" name="Google Shape;941;p7"/>
          <p:cNvSpPr/>
          <p:nvPr/>
        </p:nvSpPr>
        <p:spPr>
          <a:xfrm>
            <a:off x="9788697" y="2015834"/>
            <a:ext cx="1080000" cy="10800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2" name="Google Shape;942;p7"/>
          <p:cNvSpPr/>
          <p:nvPr/>
        </p:nvSpPr>
        <p:spPr>
          <a:xfrm>
            <a:off x="6742745" y="2015834"/>
            <a:ext cx="1080000" cy="1080000"/>
          </a:xfrm>
          <a:prstGeom prst="ellipse">
            <a:avLst/>
          </a:prstGeom>
          <a:solidFill>
            <a:srgbClr val="68A7B0"/>
          </a:solidFill>
          <a:ln w="12700" cap="flat" cmpd="sng">
            <a:solidFill>
              <a:srgbClr val="68A7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3" name="Google Shape;943;p7"/>
          <p:cNvSpPr txBox="1"/>
          <p:nvPr/>
        </p:nvSpPr>
        <p:spPr>
          <a:xfrm>
            <a:off x="313374" y="3550836"/>
            <a:ext cx="2424300" cy="175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595A59"/>
                </a:solidFill>
                <a:latin typeface="Calibri"/>
                <a:ea typeface="Calibri"/>
                <a:cs typeface="Calibri"/>
                <a:sym typeface="Calibri"/>
              </a:rPr>
              <a:t>No Blueprints</a:t>
            </a:r>
            <a:endParaRPr sz="1800" b="1" i="0" u="none" strike="noStrike">
              <a:solidFill>
                <a:srgbClr val="595A59"/>
              </a:solidFill>
              <a:latin typeface="Calibri"/>
              <a:ea typeface="Calibri"/>
              <a:cs typeface="Calibri"/>
              <a:sym typeface="Calibri"/>
            </a:endParaRPr>
          </a:p>
          <a:p>
            <a:pPr marL="0" marR="0" lvl="0" indent="0" algn="l" rtl="0">
              <a:spcBef>
                <a:spcPts val="0"/>
              </a:spcBef>
              <a:spcAft>
                <a:spcPts val="0"/>
              </a:spcAft>
              <a:buNone/>
            </a:pPr>
            <a:r>
              <a:rPr lang="en-GB" sz="1800" b="0" i="0" u="none" strike="noStrike">
                <a:solidFill>
                  <a:srgbClr val="595A59"/>
                </a:solidFill>
                <a:latin typeface="Calibri"/>
                <a:ea typeface="Calibri"/>
                <a:cs typeface="Calibri"/>
                <a:sym typeface="Calibri"/>
              </a:rPr>
              <a:t>Every company and every corporate crisis is different. There are no patent remedies or blueprints. </a:t>
            </a:r>
            <a:endParaRPr sz="1800">
              <a:solidFill>
                <a:srgbClr val="595A59"/>
              </a:solidFill>
              <a:latin typeface="Calibri"/>
              <a:ea typeface="Calibri"/>
              <a:cs typeface="Calibri"/>
              <a:sym typeface="Calibri"/>
            </a:endParaRPr>
          </a:p>
        </p:txBody>
      </p:sp>
      <p:sp>
        <p:nvSpPr>
          <p:cNvPr id="944" name="Google Shape;944;p7"/>
          <p:cNvSpPr txBox="1"/>
          <p:nvPr/>
        </p:nvSpPr>
        <p:spPr>
          <a:xfrm>
            <a:off x="9158411" y="3521432"/>
            <a:ext cx="2761706" cy="180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a:solidFill>
                  <a:srgbClr val="595A59"/>
                </a:solidFill>
                <a:latin typeface="Calibri"/>
                <a:ea typeface="Calibri"/>
                <a:cs typeface="Calibri"/>
                <a:sym typeface="Calibri"/>
              </a:rPr>
              <a:t>Knowledge</a:t>
            </a:r>
            <a:endParaRPr/>
          </a:p>
          <a:p>
            <a:pPr marL="0" marR="0" lvl="0" indent="0" algn="l" rtl="0">
              <a:spcBef>
                <a:spcPts val="0"/>
              </a:spcBef>
              <a:spcAft>
                <a:spcPts val="0"/>
              </a:spcAft>
              <a:buNone/>
            </a:pPr>
            <a:r>
              <a:rPr lang="en-GB" sz="1800" b="0" i="0" u="none" strike="noStrike">
                <a:solidFill>
                  <a:srgbClr val="595A59"/>
                </a:solidFill>
                <a:latin typeface="Calibri"/>
                <a:ea typeface="Calibri"/>
                <a:cs typeface="Calibri"/>
                <a:sym typeface="Calibri"/>
              </a:rPr>
              <a:t>Overcoming a crisis requires a high degree of methodological knowledge, organisational, leadership and communication skills from the people involved.</a:t>
            </a:r>
            <a:endParaRPr sz="1800">
              <a:solidFill>
                <a:srgbClr val="595A59"/>
              </a:solidFill>
              <a:latin typeface="Calibri"/>
              <a:ea typeface="Calibri"/>
              <a:cs typeface="Calibri"/>
              <a:sym typeface="Calibri"/>
            </a:endParaRPr>
          </a:p>
        </p:txBody>
      </p:sp>
      <p:grpSp>
        <p:nvGrpSpPr>
          <p:cNvPr id="945" name="Google Shape;945;p7"/>
          <p:cNvGrpSpPr/>
          <p:nvPr/>
        </p:nvGrpSpPr>
        <p:grpSpPr>
          <a:xfrm>
            <a:off x="6996119" y="2323931"/>
            <a:ext cx="628093" cy="455838"/>
            <a:chOff x="3932350" y="3714775"/>
            <a:chExt cx="439650" cy="319075"/>
          </a:xfrm>
        </p:grpSpPr>
        <p:sp>
          <p:nvSpPr>
            <p:cNvPr id="946" name="Google Shape;946;p7"/>
            <p:cNvSpPr/>
            <p:nvPr/>
          </p:nvSpPr>
          <p:spPr>
            <a:xfrm>
              <a:off x="3932350" y="3714775"/>
              <a:ext cx="439650" cy="319075"/>
            </a:xfrm>
            <a:custGeom>
              <a:avLst/>
              <a:gdLst/>
              <a:ahLst/>
              <a:cxnLst/>
              <a:rect l="l" t="t" r="r" b="b"/>
              <a:pathLst>
                <a:path w="17586" h="12763" fill="none" extrusionOk="0">
                  <a:moveTo>
                    <a:pt x="1" y="1"/>
                  </a:moveTo>
                  <a:lnTo>
                    <a:pt x="1" y="12276"/>
                  </a:lnTo>
                  <a:lnTo>
                    <a:pt x="1" y="12276"/>
                  </a:lnTo>
                  <a:lnTo>
                    <a:pt x="1" y="12373"/>
                  </a:lnTo>
                  <a:lnTo>
                    <a:pt x="25" y="12471"/>
                  </a:lnTo>
                  <a:lnTo>
                    <a:pt x="74" y="12544"/>
                  </a:lnTo>
                  <a:lnTo>
                    <a:pt x="123" y="12617"/>
                  </a:lnTo>
                  <a:lnTo>
                    <a:pt x="196" y="12690"/>
                  </a:lnTo>
                  <a:lnTo>
                    <a:pt x="293" y="12714"/>
                  </a:lnTo>
                  <a:lnTo>
                    <a:pt x="366" y="12763"/>
                  </a:lnTo>
                  <a:lnTo>
                    <a:pt x="488" y="12763"/>
                  </a:lnTo>
                  <a:lnTo>
                    <a:pt x="17585" y="12763"/>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7" name="Google Shape;947;p7"/>
            <p:cNvSpPr/>
            <p:nvPr/>
          </p:nvSpPr>
          <p:spPr>
            <a:xfrm>
              <a:off x="39701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8" name="Google Shape;948;p7"/>
            <p:cNvSpPr/>
            <p:nvPr/>
          </p:nvSpPr>
          <p:spPr>
            <a:xfrm>
              <a:off x="4278800" y="3862750"/>
              <a:ext cx="77350" cy="132750"/>
            </a:xfrm>
            <a:custGeom>
              <a:avLst/>
              <a:gdLst/>
              <a:ahLst/>
              <a:cxnLst/>
              <a:rect l="l" t="t" r="r" b="b"/>
              <a:pathLst>
                <a:path w="3094" h="5310" fill="none" extrusionOk="0">
                  <a:moveTo>
                    <a:pt x="3094" y="530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0" y="24"/>
                  </a:lnTo>
                  <a:lnTo>
                    <a:pt x="293" y="49"/>
                  </a:lnTo>
                  <a:lnTo>
                    <a:pt x="220" y="97"/>
                  </a:lnTo>
                  <a:lnTo>
                    <a:pt x="147" y="146"/>
                  </a:lnTo>
                  <a:lnTo>
                    <a:pt x="74" y="219"/>
                  </a:lnTo>
                  <a:lnTo>
                    <a:pt x="50" y="292"/>
                  </a:lnTo>
                  <a:lnTo>
                    <a:pt x="1" y="390"/>
                  </a:lnTo>
                  <a:lnTo>
                    <a:pt x="1" y="487"/>
                  </a:lnTo>
                  <a:lnTo>
                    <a:pt x="1" y="5309"/>
                  </a:lnTo>
                  <a:lnTo>
                    <a:pt x="3094" y="5309"/>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49" name="Google Shape;949;p7"/>
            <p:cNvSpPr/>
            <p:nvPr/>
          </p:nvSpPr>
          <p:spPr>
            <a:xfrm>
              <a:off x="4073000" y="3716600"/>
              <a:ext cx="77350" cy="278900"/>
            </a:xfrm>
            <a:custGeom>
              <a:avLst/>
              <a:gdLst/>
              <a:ahLst/>
              <a:cxnLst/>
              <a:rect l="l" t="t" r="r" b="b"/>
              <a:pathLst>
                <a:path w="3094" h="11156" fill="none" extrusionOk="0">
                  <a:moveTo>
                    <a:pt x="3094" y="11155"/>
                  </a:moveTo>
                  <a:lnTo>
                    <a:pt x="3094" y="488"/>
                  </a:lnTo>
                  <a:lnTo>
                    <a:pt x="3094" y="488"/>
                  </a:lnTo>
                  <a:lnTo>
                    <a:pt x="3094" y="391"/>
                  </a:lnTo>
                  <a:lnTo>
                    <a:pt x="3070" y="293"/>
                  </a:lnTo>
                  <a:lnTo>
                    <a:pt x="3021" y="220"/>
                  </a:lnTo>
                  <a:lnTo>
                    <a:pt x="2948" y="147"/>
                  </a:lnTo>
                  <a:lnTo>
                    <a:pt x="2899" y="98"/>
                  </a:lnTo>
                  <a:lnTo>
                    <a:pt x="2802" y="50"/>
                  </a:lnTo>
                  <a:lnTo>
                    <a:pt x="2704" y="25"/>
                  </a:lnTo>
                  <a:lnTo>
                    <a:pt x="2607" y="1"/>
                  </a:lnTo>
                  <a:lnTo>
                    <a:pt x="488" y="1"/>
                  </a:lnTo>
                  <a:lnTo>
                    <a:pt x="488" y="1"/>
                  </a:lnTo>
                  <a:lnTo>
                    <a:pt x="391" y="25"/>
                  </a:lnTo>
                  <a:lnTo>
                    <a:pt x="293" y="50"/>
                  </a:lnTo>
                  <a:lnTo>
                    <a:pt x="220" y="98"/>
                  </a:lnTo>
                  <a:lnTo>
                    <a:pt x="147" y="147"/>
                  </a:lnTo>
                  <a:lnTo>
                    <a:pt x="74" y="220"/>
                  </a:lnTo>
                  <a:lnTo>
                    <a:pt x="50" y="293"/>
                  </a:lnTo>
                  <a:lnTo>
                    <a:pt x="1" y="391"/>
                  </a:lnTo>
                  <a:lnTo>
                    <a:pt x="1" y="488"/>
                  </a:lnTo>
                  <a:lnTo>
                    <a:pt x="1" y="11155"/>
                  </a:lnTo>
                  <a:lnTo>
                    <a:pt x="3094" y="11155"/>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0" name="Google Shape;950;p7"/>
            <p:cNvSpPr/>
            <p:nvPr/>
          </p:nvSpPr>
          <p:spPr>
            <a:xfrm>
              <a:off x="4175900" y="3787250"/>
              <a:ext cx="77350" cy="208250"/>
            </a:xfrm>
            <a:custGeom>
              <a:avLst/>
              <a:gdLst/>
              <a:ahLst/>
              <a:cxnLst/>
              <a:rect l="l" t="t" r="r" b="b"/>
              <a:pathLst>
                <a:path w="3094" h="8330" fill="none" extrusionOk="0">
                  <a:moveTo>
                    <a:pt x="3094" y="8329"/>
                  </a:moveTo>
                  <a:lnTo>
                    <a:pt x="3094" y="487"/>
                  </a:lnTo>
                  <a:lnTo>
                    <a:pt x="3094" y="487"/>
                  </a:lnTo>
                  <a:lnTo>
                    <a:pt x="3094" y="390"/>
                  </a:lnTo>
                  <a:lnTo>
                    <a:pt x="3070" y="292"/>
                  </a:lnTo>
                  <a:lnTo>
                    <a:pt x="3021" y="219"/>
                  </a:lnTo>
                  <a:lnTo>
                    <a:pt x="2948" y="146"/>
                  </a:lnTo>
                  <a:lnTo>
                    <a:pt x="2899" y="97"/>
                  </a:lnTo>
                  <a:lnTo>
                    <a:pt x="2802" y="49"/>
                  </a:lnTo>
                  <a:lnTo>
                    <a:pt x="2704" y="24"/>
                  </a:lnTo>
                  <a:lnTo>
                    <a:pt x="2607" y="0"/>
                  </a:lnTo>
                  <a:lnTo>
                    <a:pt x="488" y="0"/>
                  </a:lnTo>
                  <a:lnTo>
                    <a:pt x="488" y="0"/>
                  </a:lnTo>
                  <a:lnTo>
                    <a:pt x="391" y="24"/>
                  </a:lnTo>
                  <a:lnTo>
                    <a:pt x="293" y="49"/>
                  </a:lnTo>
                  <a:lnTo>
                    <a:pt x="220" y="97"/>
                  </a:lnTo>
                  <a:lnTo>
                    <a:pt x="147" y="146"/>
                  </a:lnTo>
                  <a:lnTo>
                    <a:pt x="74" y="219"/>
                  </a:lnTo>
                  <a:lnTo>
                    <a:pt x="50" y="292"/>
                  </a:lnTo>
                  <a:lnTo>
                    <a:pt x="1" y="390"/>
                  </a:lnTo>
                  <a:lnTo>
                    <a:pt x="1" y="487"/>
                  </a:lnTo>
                  <a:lnTo>
                    <a:pt x="1" y="8329"/>
                  </a:lnTo>
                  <a:lnTo>
                    <a:pt x="3094" y="8329"/>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951" name="Google Shape;951;p7"/>
          <p:cNvGrpSpPr/>
          <p:nvPr/>
        </p:nvGrpSpPr>
        <p:grpSpPr>
          <a:xfrm>
            <a:off x="10136677" y="2255309"/>
            <a:ext cx="376360" cy="596692"/>
            <a:chOff x="6718575" y="2318625"/>
            <a:chExt cx="256950" cy="407375"/>
          </a:xfrm>
        </p:grpSpPr>
        <p:sp>
          <p:nvSpPr>
            <p:cNvPr id="952" name="Google Shape;952;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3" name="Google Shape;953;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4" name="Google Shape;954;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5" name="Google Shape;955;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6" name="Google Shape;956;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7" name="Google Shape;957;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8" name="Google Shape;958;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59" name="Google Shape;959;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
        <p:nvSpPr>
          <p:cNvPr id="960" name="Google Shape;960;p7"/>
          <p:cNvSpPr txBox="1"/>
          <p:nvPr/>
        </p:nvSpPr>
        <p:spPr>
          <a:xfrm>
            <a:off x="3141220" y="3521432"/>
            <a:ext cx="2761706" cy="180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a:solidFill>
                  <a:srgbClr val="595A59"/>
                </a:solidFill>
                <a:latin typeface="Calibri"/>
                <a:ea typeface="Calibri"/>
                <a:cs typeface="Calibri"/>
                <a:sym typeface="Calibri"/>
              </a:rPr>
              <a:t>Time Pressure</a:t>
            </a:r>
            <a:endParaRPr sz="1800" b="1" i="0" u="none" strike="noStrike" dirty="0">
              <a:solidFill>
                <a:srgbClr val="595A59"/>
              </a:solidFill>
              <a:latin typeface="Calibri"/>
              <a:ea typeface="Calibri"/>
              <a:cs typeface="Calibri"/>
              <a:sym typeface="Calibri"/>
            </a:endParaRPr>
          </a:p>
          <a:p>
            <a:pPr marL="0" marR="0" lvl="0" indent="0" algn="l" rtl="0">
              <a:spcBef>
                <a:spcPts val="0"/>
              </a:spcBef>
              <a:spcAft>
                <a:spcPts val="0"/>
              </a:spcAft>
              <a:buNone/>
            </a:pPr>
            <a:r>
              <a:rPr lang="en-GB" sz="1800" b="0" i="0" u="none" strike="noStrike" dirty="0">
                <a:solidFill>
                  <a:srgbClr val="595A59"/>
                </a:solidFill>
                <a:latin typeface="Calibri"/>
                <a:ea typeface="Calibri"/>
                <a:cs typeface="Calibri"/>
                <a:sym typeface="Calibri"/>
              </a:rPr>
              <a:t>Existential decisions must be made under great time pressure. The further the crisis progresses, the more limited the scope for action and the greater the pressure to act.</a:t>
            </a:r>
            <a:endParaRPr sz="1800" dirty="0">
              <a:solidFill>
                <a:srgbClr val="595A59"/>
              </a:solidFill>
              <a:latin typeface="Calibri"/>
              <a:ea typeface="Calibri"/>
              <a:cs typeface="Calibri"/>
              <a:sym typeface="Calibri"/>
            </a:endParaRPr>
          </a:p>
        </p:txBody>
      </p:sp>
      <p:sp>
        <p:nvSpPr>
          <p:cNvPr id="961" name="Google Shape;961;p7"/>
          <p:cNvSpPr txBox="1"/>
          <p:nvPr/>
        </p:nvSpPr>
        <p:spPr>
          <a:xfrm>
            <a:off x="6110212" y="3521432"/>
            <a:ext cx="2761706" cy="1800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rgbClr val="595A59"/>
                </a:solidFill>
                <a:latin typeface="Calibri"/>
                <a:ea typeface="Calibri"/>
                <a:cs typeface="Calibri"/>
                <a:sym typeface="Calibri"/>
              </a:rPr>
              <a:t>(No) Data</a:t>
            </a:r>
            <a:endParaRPr sz="1800" b="1" i="0" u="none" strike="noStrike">
              <a:solidFill>
                <a:srgbClr val="595A59"/>
              </a:solidFill>
              <a:latin typeface="Calibri"/>
              <a:ea typeface="Calibri"/>
              <a:cs typeface="Calibri"/>
              <a:sym typeface="Calibri"/>
            </a:endParaRPr>
          </a:p>
          <a:p>
            <a:pPr marL="0" marR="88450" lvl="0" indent="0" algn="l" rtl="0">
              <a:spcBef>
                <a:spcPts val="0"/>
              </a:spcBef>
              <a:spcAft>
                <a:spcPts val="0"/>
              </a:spcAft>
              <a:buNone/>
            </a:pPr>
            <a:r>
              <a:rPr lang="en-GB" sz="1800" b="0" i="0" u="none" strike="noStrike">
                <a:solidFill>
                  <a:srgbClr val="595A59"/>
                </a:solidFill>
                <a:latin typeface="Calibri"/>
                <a:ea typeface="Calibri"/>
                <a:cs typeface="Calibri"/>
                <a:sym typeface="Calibri"/>
              </a:rPr>
              <a:t>The data situation is almost always inadequate. The preparation of information to create a basis for decision-making takes up valuable time and resources.</a:t>
            </a:r>
            <a:endParaRPr sz="1800">
              <a:solidFill>
                <a:srgbClr val="595A59"/>
              </a:solidFill>
              <a:latin typeface="Calibri"/>
              <a:ea typeface="Calibri"/>
              <a:cs typeface="Calibri"/>
              <a:sym typeface="Calibri"/>
            </a:endParaRPr>
          </a:p>
        </p:txBody>
      </p:sp>
      <p:grpSp>
        <p:nvGrpSpPr>
          <p:cNvPr id="962" name="Google Shape;962;p7"/>
          <p:cNvGrpSpPr/>
          <p:nvPr/>
        </p:nvGrpSpPr>
        <p:grpSpPr>
          <a:xfrm>
            <a:off x="1163710" y="3098572"/>
            <a:ext cx="72000" cy="437840"/>
            <a:chOff x="1179665" y="3752603"/>
            <a:chExt cx="72000" cy="437840"/>
          </a:xfrm>
        </p:grpSpPr>
        <p:cxnSp>
          <p:nvCxnSpPr>
            <p:cNvPr id="963" name="Google Shape;963;p7"/>
            <p:cNvCxnSpPr/>
            <p:nvPr/>
          </p:nvCxnSpPr>
          <p:spPr>
            <a:xfrm>
              <a:off x="1215665" y="3752603"/>
              <a:ext cx="0" cy="387138"/>
            </a:xfrm>
            <a:prstGeom prst="straightConnector1">
              <a:avLst/>
            </a:prstGeom>
            <a:noFill/>
            <a:ln w="19050" cap="flat" cmpd="sng">
              <a:solidFill>
                <a:srgbClr val="79527B"/>
              </a:solidFill>
              <a:prstDash val="solid"/>
              <a:miter lim="800000"/>
              <a:headEnd type="none" w="sm" len="sm"/>
              <a:tailEnd type="none" w="sm" len="sm"/>
            </a:ln>
          </p:spPr>
        </p:cxnSp>
        <p:sp>
          <p:nvSpPr>
            <p:cNvPr id="964" name="Google Shape;964;p7"/>
            <p:cNvSpPr/>
            <p:nvPr/>
          </p:nvSpPr>
          <p:spPr>
            <a:xfrm>
              <a:off x="1179665" y="4118443"/>
              <a:ext cx="72000" cy="72000"/>
            </a:xfrm>
            <a:prstGeom prst="ellipse">
              <a:avLst/>
            </a:prstGeom>
            <a:solidFill>
              <a:srgbClr val="79527B"/>
            </a:solid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65" name="Google Shape;965;p7"/>
          <p:cNvGrpSpPr/>
          <p:nvPr/>
        </p:nvGrpSpPr>
        <p:grpSpPr>
          <a:xfrm>
            <a:off x="3696792" y="2013655"/>
            <a:ext cx="1080000" cy="1523704"/>
            <a:chOff x="3992886" y="2631964"/>
            <a:chExt cx="1080000" cy="1523704"/>
          </a:xfrm>
        </p:grpSpPr>
        <p:sp>
          <p:nvSpPr>
            <p:cNvPr id="966" name="Google Shape;966;p7"/>
            <p:cNvSpPr/>
            <p:nvPr/>
          </p:nvSpPr>
          <p:spPr>
            <a:xfrm>
              <a:off x="3992886" y="2631964"/>
              <a:ext cx="1080000" cy="1080000"/>
            </a:xfrm>
            <a:prstGeom prst="ellipse">
              <a:avLst/>
            </a:prstGeom>
            <a:solidFill>
              <a:srgbClr val="916395"/>
            </a:solidFill>
            <a:ln w="12700" cap="flat" cmpd="sng">
              <a:solidFill>
                <a:srgbClr val="9163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67" name="Google Shape;967;p7"/>
            <p:cNvGrpSpPr/>
            <p:nvPr/>
          </p:nvGrpSpPr>
          <p:grpSpPr>
            <a:xfrm>
              <a:off x="4285481" y="2897883"/>
              <a:ext cx="532686" cy="532685"/>
              <a:chOff x="6649150" y="309350"/>
              <a:chExt cx="395800" cy="395800"/>
            </a:xfrm>
          </p:grpSpPr>
          <p:sp>
            <p:nvSpPr>
              <p:cNvPr id="968" name="Google Shape;968;p7"/>
              <p:cNvSpPr/>
              <p:nvPr/>
            </p:nvSpPr>
            <p:spPr>
              <a:xfrm>
                <a:off x="6649150" y="309350"/>
                <a:ext cx="395800" cy="395800"/>
              </a:xfrm>
              <a:custGeom>
                <a:avLst/>
                <a:gdLst/>
                <a:ahLst/>
                <a:cxnLst/>
                <a:rect l="l" t="t" r="r" b="b"/>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69" name="Google Shape;969;p7"/>
              <p:cNvSpPr/>
              <p:nvPr/>
            </p:nvSpPr>
            <p:spPr>
              <a:xfrm>
                <a:off x="6673500" y="333700"/>
                <a:ext cx="347100" cy="347100"/>
              </a:xfrm>
              <a:custGeom>
                <a:avLst/>
                <a:gdLst/>
                <a:ahLst/>
                <a:cxnLst/>
                <a:rect l="l" t="t" r="r" b="b"/>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0" name="Google Shape;970;p7"/>
              <p:cNvSpPr/>
              <p:nvPr/>
            </p:nvSpPr>
            <p:spPr>
              <a:xfrm>
                <a:off x="6848850" y="397625"/>
                <a:ext cx="54825" cy="169300"/>
              </a:xfrm>
              <a:custGeom>
                <a:avLst/>
                <a:gdLst/>
                <a:ahLst/>
                <a:cxnLst/>
                <a:rect l="l" t="t" r="r" b="b"/>
                <a:pathLst>
                  <a:path w="2193" h="6772" fill="none" extrusionOk="0">
                    <a:moveTo>
                      <a:pt x="1" y="1"/>
                    </a:moveTo>
                    <a:lnTo>
                      <a:pt x="1" y="4580"/>
                    </a:lnTo>
                    <a:lnTo>
                      <a:pt x="2193" y="6772"/>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1" name="Google Shape;971;p7"/>
              <p:cNvSpPr/>
              <p:nvPr/>
            </p:nvSpPr>
            <p:spPr>
              <a:xfrm>
                <a:off x="6847025" y="333700"/>
                <a:ext cx="25" cy="29250"/>
              </a:xfrm>
              <a:custGeom>
                <a:avLst/>
                <a:gdLst/>
                <a:ahLst/>
                <a:cxnLst/>
                <a:rect l="l" t="t" r="r" b="b"/>
                <a:pathLst>
                  <a:path w="1" h="1170" fill="none" extrusionOk="0">
                    <a:moveTo>
                      <a:pt x="1" y="1170"/>
                    </a:moveTo>
                    <a:lnTo>
                      <a:pt x="1"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2" name="Google Shape;972;p7"/>
              <p:cNvSpPr/>
              <p:nvPr/>
            </p:nvSpPr>
            <p:spPr>
              <a:xfrm>
                <a:off x="6760575" y="356850"/>
                <a:ext cx="25" cy="25"/>
              </a:xfrm>
              <a:custGeom>
                <a:avLst/>
                <a:gdLst/>
                <a:ahLst/>
                <a:cxnLst/>
                <a:rect l="l" t="t" r="r" b="b"/>
                <a:pathLst>
                  <a:path w="1" h="1" fill="none" extrusionOk="0">
                    <a:moveTo>
                      <a:pt x="1" y="0"/>
                    </a:moveTo>
                    <a:lnTo>
                      <a:pt x="1"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3" name="Google Shape;973;p7"/>
              <p:cNvSpPr/>
              <p:nvPr/>
            </p:nvSpPr>
            <p:spPr>
              <a:xfrm>
                <a:off x="6760575" y="356850"/>
                <a:ext cx="14025" cy="24975"/>
              </a:xfrm>
              <a:custGeom>
                <a:avLst/>
                <a:gdLst/>
                <a:ahLst/>
                <a:cxnLst/>
                <a:rect l="l" t="t" r="r" b="b"/>
                <a:pathLst>
                  <a:path w="561" h="999" fill="none" extrusionOk="0">
                    <a:moveTo>
                      <a:pt x="1" y="0"/>
                    </a:moveTo>
                    <a:lnTo>
                      <a:pt x="561" y="999"/>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4" name="Google Shape;974;p7"/>
              <p:cNvSpPr/>
              <p:nvPr/>
            </p:nvSpPr>
            <p:spPr>
              <a:xfrm>
                <a:off x="6696650" y="420775"/>
                <a:ext cx="25" cy="25"/>
              </a:xfrm>
              <a:custGeom>
                <a:avLst/>
                <a:gdLst/>
                <a:ahLst/>
                <a:cxnLst/>
                <a:rect l="l" t="t" r="r" b="b"/>
                <a:pathLst>
                  <a:path w="1" h="1" fill="none" extrusionOk="0">
                    <a:moveTo>
                      <a:pt x="0" y="0"/>
                    </a:moveTo>
                    <a:lnTo>
                      <a:pt x="0"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5" name="Google Shape;975;p7"/>
              <p:cNvSpPr/>
              <p:nvPr/>
            </p:nvSpPr>
            <p:spPr>
              <a:xfrm>
                <a:off x="6696650" y="420775"/>
                <a:ext cx="24975" cy="14025"/>
              </a:xfrm>
              <a:custGeom>
                <a:avLst/>
                <a:gdLst/>
                <a:ahLst/>
                <a:cxnLst/>
                <a:rect l="l" t="t" r="r" b="b"/>
                <a:pathLst>
                  <a:path w="999" h="561" fill="none" extrusionOk="0">
                    <a:moveTo>
                      <a:pt x="0" y="0"/>
                    </a:moveTo>
                    <a:lnTo>
                      <a:pt x="999" y="56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6" name="Google Shape;976;p7"/>
              <p:cNvSpPr/>
              <p:nvPr/>
            </p:nvSpPr>
            <p:spPr>
              <a:xfrm>
                <a:off x="6673500" y="507225"/>
                <a:ext cx="29250" cy="25"/>
              </a:xfrm>
              <a:custGeom>
                <a:avLst/>
                <a:gdLst/>
                <a:ahLst/>
                <a:cxnLst/>
                <a:rect l="l" t="t" r="r" b="b"/>
                <a:pathLst>
                  <a:path w="1170" h="1" fill="none" extrusionOk="0">
                    <a:moveTo>
                      <a:pt x="1" y="1"/>
                    </a:moveTo>
                    <a:lnTo>
                      <a:pt x="1170"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7" name="Google Shape;977;p7"/>
              <p:cNvSpPr/>
              <p:nvPr/>
            </p:nvSpPr>
            <p:spPr>
              <a:xfrm>
                <a:off x="6696650" y="593700"/>
                <a:ext cx="25" cy="25"/>
              </a:xfrm>
              <a:custGeom>
                <a:avLst/>
                <a:gdLst/>
                <a:ahLst/>
                <a:cxnLst/>
                <a:rect l="l" t="t" r="r" b="b"/>
                <a:pathLst>
                  <a:path w="1" h="1" fill="none" extrusionOk="0">
                    <a:moveTo>
                      <a:pt x="0" y="0"/>
                    </a:moveTo>
                    <a:lnTo>
                      <a:pt x="0"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8" name="Google Shape;978;p7"/>
              <p:cNvSpPr/>
              <p:nvPr/>
            </p:nvSpPr>
            <p:spPr>
              <a:xfrm>
                <a:off x="6696650" y="579700"/>
                <a:ext cx="24975" cy="14025"/>
              </a:xfrm>
              <a:custGeom>
                <a:avLst/>
                <a:gdLst/>
                <a:ahLst/>
                <a:cxnLst/>
                <a:rect l="l" t="t" r="r" b="b"/>
                <a:pathLst>
                  <a:path w="999" h="561" fill="none" extrusionOk="0">
                    <a:moveTo>
                      <a:pt x="0" y="560"/>
                    </a:moveTo>
                    <a:lnTo>
                      <a:pt x="999"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79" name="Google Shape;979;p7"/>
              <p:cNvSpPr/>
              <p:nvPr/>
            </p:nvSpPr>
            <p:spPr>
              <a:xfrm>
                <a:off x="6760575" y="632675"/>
                <a:ext cx="14025" cy="24975"/>
              </a:xfrm>
              <a:custGeom>
                <a:avLst/>
                <a:gdLst/>
                <a:ahLst/>
                <a:cxnLst/>
                <a:rect l="l" t="t" r="r" b="b"/>
                <a:pathLst>
                  <a:path w="561" h="999" fill="none" extrusionOk="0">
                    <a:moveTo>
                      <a:pt x="1" y="999"/>
                    </a:moveTo>
                    <a:lnTo>
                      <a:pt x="561"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0" name="Google Shape;980;p7"/>
              <p:cNvSpPr/>
              <p:nvPr/>
            </p:nvSpPr>
            <p:spPr>
              <a:xfrm>
                <a:off x="6760575" y="657625"/>
                <a:ext cx="25" cy="25"/>
              </a:xfrm>
              <a:custGeom>
                <a:avLst/>
                <a:gdLst/>
                <a:ahLst/>
                <a:cxnLst/>
                <a:rect l="l" t="t" r="r" b="b"/>
                <a:pathLst>
                  <a:path w="1" h="1" fill="none" extrusionOk="0">
                    <a:moveTo>
                      <a:pt x="1" y="1"/>
                    </a:moveTo>
                    <a:lnTo>
                      <a:pt x="1"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1" name="Google Shape;981;p7"/>
              <p:cNvSpPr/>
              <p:nvPr/>
            </p:nvSpPr>
            <p:spPr>
              <a:xfrm>
                <a:off x="6847025" y="651550"/>
                <a:ext cx="25" cy="29250"/>
              </a:xfrm>
              <a:custGeom>
                <a:avLst/>
                <a:gdLst/>
                <a:ahLst/>
                <a:cxnLst/>
                <a:rect l="l" t="t" r="r" b="b"/>
                <a:pathLst>
                  <a:path w="1" h="1170" fill="none" extrusionOk="0">
                    <a:moveTo>
                      <a:pt x="1" y="0"/>
                    </a:moveTo>
                    <a:lnTo>
                      <a:pt x="1" y="1169"/>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2" name="Google Shape;982;p7"/>
              <p:cNvSpPr/>
              <p:nvPr/>
            </p:nvSpPr>
            <p:spPr>
              <a:xfrm>
                <a:off x="6919500" y="632675"/>
                <a:ext cx="14025" cy="24975"/>
              </a:xfrm>
              <a:custGeom>
                <a:avLst/>
                <a:gdLst/>
                <a:ahLst/>
                <a:cxnLst/>
                <a:rect l="l" t="t" r="r" b="b"/>
                <a:pathLst>
                  <a:path w="561" h="999" fill="none" extrusionOk="0">
                    <a:moveTo>
                      <a:pt x="560" y="999"/>
                    </a:moveTo>
                    <a:lnTo>
                      <a:pt x="0"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3" name="Google Shape;983;p7"/>
              <p:cNvSpPr/>
              <p:nvPr/>
            </p:nvSpPr>
            <p:spPr>
              <a:xfrm>
                <a:off x="6933500" y="657625"/>
                <a:ext cx="25" cy="25"/>
              </a:xfrm>
              <a:custGeom>
                <a:avLst/>
                <a:gdLst/>
                <a:ahLst/>
                <a:cxnLst/>
                <a:rect l="l" t="t" r="r" b="b"/>
                <a:pathLst>
                  <a:path w="1" h="1" fill="none" extrusionOk="0">
                    <a:moveTo>
                      <a:pt x="0" y="1"/>
                    </a:moveTo>
                    <a:lnTo>
                      <a:pt x="0"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4" name="Google Shape;984;p7"/>
              <p:cNvSpPr/>
              <p:nvPr/>
            </p:nvSpPr>
            <p:spPr>
              <a:xfrm>
                <a:off x="6972475" y="579700"/>
                <a:ext cx="24975" cy="14025"/>
              </a:xfrm>
              <a:custGeom>
                <a:avLst/>
                <a:gdLst/>
                <a:ahLst/>
                <a:cxnLst/>
                <a:rect l="l" t="t" r="r" b="b"/>
                <a:pathLst>
                  <a:path w="999" h="561" fill="none" extrusionOk="0">
                    <a:moveTo>
                      <a:pt x="999" y="560"/>
                    </a:moveTo>
                    <a:lnTo>
                      <a:pt x="0"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5" name="Google Shape;985;p7"/>
              <p:cNvSpPr/>
              <p:nvPr/>
            </p:nvSpPr>
            <p:spPr>
              <a:xfrm>
                <a:off x="6997425" y="593700"/>
                <a:ext cx="25" cy="25"/>
              </a:xfrm>
              <a:custGeom>
                <a:avLst/>
                <a:gdLst/>
                <a:ahLst/>
                <a:cxnLst/>
                <a:rect l="l" t="t" r="r" b="b"/>
                <a:pathLst>
                  <a:path w="1" h="1" fill="none" extrusionOk="0">
                    <a:moveTo>
                      <a:pt x="1" y="0"/>
                    </a:moveTo>
                    <a:lnTo>
                      <a:pt x="1"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6" name="Google Shape;986;p7"/>
              <p:cNvSpPr/>
              <p:nvPr/>
            </p:nvSpPr>
            <p:spPr>
              <a:xfrm>
                <a:off x="6991350" y="507225"/>
                <a:ext cx="29250" cy="25"/>
              </a:xfrm>
              <a:custGeom>
                <a:avLst/>
                <a:gdLst/>
                <a:ahLst/>
                <a:cxnLst/>
                <a:rect l="l" t="t" r="r" b="b"/>
                <a:pathLst>
                  <a:path w="1170" h="1" fill="none" extrusionOk="0">
                    <a:moveTo>
                      <a:pt x="1169" y="1"/>
                    </a:moveTo>
                    <a:lnTo>
                      <a:pt x="0"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7" name="Google Shape;987;p7"/>
              <p:cNvSpPr/>
              <p:nvPr/>
            </p:nvSpPr>
            <p:spPr>
              <a:xfrm>
                <a:off x="6972475" y="420775"/>
                <a:ext cx="24975" cy="14025"/>
              </a:xfrm>
              <a:custGeom>
                <a:avLst/>
                <a:gdLst/>
                <a:ahLst/>
                <a:cxnLst/>
                <a:rect l="l" t="t" r="r" b="b"/>
                <a:pathLst>
                  <a:path w="999" h="561" fill="none" extrusionOk="0">
                    <a:moveTo>
                      <a:pt x="0" y="561"/>
                    </a:moveTo>
                    <a:lnTo>
                      <a:pt x="999"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8" name="Google Shape;988;p7"/>
              <p:cNvSpPr/>
              <p:nvPr/>
            </p:nvSpPr>
            <p:spPr>
              <a:xfrm>
                <a:off x="6997425" y="420775"/>
                <a:ext cx="25" cy="25"/>
              </a:xfrm>
              <a:custGeom>
                <a:avLst/>
                <a:gdLst/>
                <a:ahLst/>
                <a:cxnLst/>
                <a:rect l="l" t="t" r="r" b="b"/>
                <a:pathLst>
                  <a:path w="1" h="1" fill="none" extrusionOk="0">
                    <a:moveTo>
                      <a:pt x="1" y="0"/>
                    </a:moveTo>
                    <a:lnTo>
                      <a:pt x="1"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89" name="Google Shape;989;p7"/>
              <p:cNvSpPr/>
              <p:nvPr/>
            </p:nvSpPr>
            <p:spPr>
              <a:xfrm>
                <a:off x="6919500" y="356850"/>
                <a:ext cx="14025" cy="24975"/>
              </a:xfrm>
              <a:custGeom>
                <a:avLst/>
                <a:gdLst/>
                <a:ahLst/>
                <a:cxnLst/>
                <a:rect l="l" t="t" r="r" b="b"/>
                <a:pathLst>
                  <a:path w="561" h="999" fill="none" extrusionOk="0">
                    <a:moveTo>
                      <a:pt x="560" y="0"/>
                    </a:moveTo>
                    <a:lnTo>
                      <a:pt x="0" y="999"/>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90" name="Google Shape;990;p7"/>
              <p:cNvSpPr/>
              <p:nvPr/>
            </p:nvSpPr>
            <p:spPr>
              <a:xfrm>
                <a:off x="6933500" y="356850"/>
                <a:ext cx="25" cy="25"/>
              </a:xfrm>
              <a:custGeom>
                <a:avLst/>
                <a:gdLst/>
                <a:ahLst/>
                <a:cxnLst/>
                <a:rect l="l" t="t" r="r" b="b"/>
                <a:pathLst>
                  <a:path w="1" h="1" fill="none" extrusionOk="0">
                    <a:moveTo>
                      <a:pt x="0" y="0"/>
                    </a:moveTo>
                    <a:lnTo>
                      <a:pt x="0"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grpSp>
          <p:nvGrpSpPr>
            <p:cNvPr id="991" name="Google Shape;991;p7"/>
            <p:cNvGrpSpPr/>
            <p:nvPr/>
          </p:nvGrpSpPr>
          <p:grpSpPr>
            <a:xfrm>
              <a:off x="4496886" y="3717828"/>
              <a:ext cx="72000" cy="437840"/>
              <a:chOff x="1179665" y="3752603"/>
              <a:chExt cx="72000" cy="437840"/>
            </a:xfrm>
          </p:grpSpPr>
          <p:cxnSp>
            <p:nvCxnSpPr>
              <p:cNvPr id="992" name="Google Shape;992;p7"/>
              <p:cNvCxnSpPr/>
              <p:nvPr/>
            </p:nvCxnSpPr>
            <p:spPr>
              <a:xfrm>
                <a:off x="1215665" y="3752603"/>
                <a:ext cx="0" cy="387138"/>
              </a:xfrm>
              <a:prstGeom prst="straightConnector1">
                <a:avLst/>
              </a:prstGeom>
              <a:noFill/>
              <a:ln w="19050" cap="flat" cmpd="sng">
                <a:solidFill>
                  <a:srgbClr val="916395"/>
                </a:solidFill>
                <a:prstDash val="solid"/>
                <a:miter lim="800000"/>
                <a:headEnd type="none" w="sm" len="sm"/>
                <a:tailEnd type="none" w="sm" len="sm"/>
              </a:ln>
            </p:spPr>
          </p:cxnSp>
          <p:sp>
            <p:nvSpPr>
              <p:cNvPr id="993" name="Google Shape;993;p7"/>
              <p:cNvSpPr/>
              <p:nvPr/>
            </p:nvSpPr>
            <p:spPr>
              <a:xfrm>
                <a:off x="1179665" y="4118443"/>
                <a:ext cx="72000" cy="72000"/>
              </a:xfrm>
              <a:prstGeom prst="ellipse">
                <a:avLst/>
              </a:prstGeom>
              <a:solidFill>
                <a:srgbClr val="916395"/>
              </a:solidFill>
              <a:ln w="12700" cap="flat" cmpd="sng">
                <a:solidFill>
                  <a:srgbClr val="91639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994" name="Google Shape;994;p7"/>
          <p:cNvGrpSpPr/>
          <p:nvPr/>
        </p:nvGrpSpPr>
        <p:grpSpPr>
          <a:xfrm>
            <a:off x="7255022" y="3098065"/>
            <a:ext cx="72000" cy="437840"/>
            <a:chOff x="1179665" y="3752603"/>
            <a:chExt cx="72000" cy="437840"/>
          </a:xfrm>
        </p:grpSpPr>
        <p:cxnSp>
          <p:nvCxnSpPr>
            <p:cNvPr id="995" name="Google Shape;995;p7"/>
            <p:cNvCxnSpPr/>
            <p:nvPr/>
          </p:nvCxnSpPr>
          <p:spPr>
            <a:xfrm>
              <a:off x="1215665" y="3752603"/>
              <a:ext cx="0" cy="387138"/>
            </a:xfrm>
            <a:prstGeom prst="straightConnector1">
              <a:avLst/>
            </a:prstGeom>
            <a:noFill/>
            <a:ln w="19050" cap="flat" cmpd="sng">
              <a:solidFill>
                <a:srgbClr val="68A7B0"/>
              </a:solidFill>
              <a:prstDash val="solid"/>
              <a:miter lim="800000"/>
              <a:headEnd type="none" w="sm" len="sm"/>
              <a:tailEnd type="none" w="sm" len="sm"/>
            </a:ln>
          </p:spPr>
        </p:cxnSp>
        <p:sp>
          <p:nvSpPr>
            <p:cNvPr id="996" name="Google Shape;996;p7"/>
            <p:cNvSpPr/>
            <p:nvPr/>
          </p:nvSpPr>
          <p:spPr>
            <a:xfrm>
              <a:off x="1179665" y="4118443"/>
              <a:ext cx="72000" cy="72000"/>
            </a:xfrm>
            <a:prstGeom prst="ellipse">
              <a:avLst/>
            </a:prstGeom>
            <a:solidFill>
              <a:srgbClr val="68A7B0"/>
            </a:solidFill>
            <a:ln w="12700" cap="flat" cmpd="sng">
              <a:solidFill>
                <a:srgbClr val="68A7B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97" name="Google Shape;997;p7"/>
          <p:cNvGrpSpPr/>
          <p:nvPr/>
        </p:nvGrpSpPr>
        <p:grpSpPr>
          <a:xfrm>
            <a:off x="10319826" y="3092898"/>
            <a:ext cx="72000" cy="437840"/>
            <a:chOff x="1179665" y="3752603"/>
            <a:chExt cx="72000" cy="437840"/>
          </a:xfrm>
        </p:grpSpPr>
        <p:cxnSp>
          <p:nvCxnSpPr>
            <p:cNvPr id="998" name="Google Shape;998;p7"/>
            <p:cNvCxnSpPr/>
            <p:nvPr/>
          </p:nvCxnSpPr>
          <p:spPr>
            <a:xfrm>
              <a:off x="1215665" y="3752603"/>
              <a:ext cx="0" cy="387138"/>
            </a:xfrm>
            <a:prstGeom prst="straightConnector1">
              <a:avLst/>
            </a:prstGeom>
            <a:noFill/>
            <a:ln w="19050" cap="flat" cmpd="sng">
              <a:solidFill>
                <a:srgbClr val="81D1C5"/>
              </a:solidFill>
              <a:prstDash val="solid"/>
              <a:miter lim="800000"/>
              <a:headEnd type="none" w="sm" len="sm"/>
              <a:tailEnd type="none" w="sm" len="sm"/>
            </a:ln>
          </p:spPr>
        </p:cxnSp>
        <p:sp>
          <p:nvSpPr>
            <p:cNvPr id="999" name="Google Shape;999;p7"/>
            <p:cNvSpPr/>
            <p:nvPr/>
          </p:nvSpPr>
          <p:spPr>
            <a:xfrm>
              <a:off x="1179665" y="4118443"/>
              <a:ext cx="72000" cy="72000"/>
            </a:xfrm>
            <a:prstGeom prst="ellipse">
              <a:avLst/>
            </a:prstGeom>
            <a:solidFill>
              <a:srgbClr val="81D1C5"/>
            </a:solidFill>
            <a:ln w="12700" cap="flat" cmpd="sng">
              <a:solidFill>
                <a:srgbClr val="81D1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000" name="Google Shape;1000;p7"/>
          <p:cNvGrpSpPr/>
          <p:nvPr/>
        </p:nvGrpSpPr>
        <p:grpSpPr>
          <a:xfrm>
            <a:off x="976482" y="2269389"/>
            <a:ext cx="421040" cy="549216"/>
            <a:chOff x="590249" y="244200"/>
            <a:chExt cx="407976" cy="532175"/>
          </a:xfrm>
        </p:grpSpPr>
        <p:sp>
          <p:nvSpPr>
            <p:cNvPr id="1001" name="Google Shape;1001;p7"/>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2" name="Google Shape;1002;p7"/>
            <p:cNvSpPr/>
            <p:nvPr/>
          </p:nvSpPr>
          <p:spPr>
            <a:xfrm>
              <a:off x="590249"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3" name="Google Shape;1003;p7"/>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4" name="Google Shape;1004;p7"/>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5" name="Google Shape;1005;p7"/>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6" name="Google Shape;1006;p7"/>
            <p:cNvSpPr/>
            <p:nvPr/>
          </p:nvSpPr>
          <p:spPr>
            <a:xfrm>
              <a:off x="649925" y="590050"/>
              <a:ext cx="133975" cy="25"/>
            </a:xfrm>
            <a:custGeom>
              <a:avLst/>
              <a:gdLst/>
              <a:ahLst/>
              <a:cxnLst/>
              <a:rect l="l" t="t" r="r" b="b"/>
              <a:pathLst>
                <a:path w="5359" h="1" fill="none" extrusionOk="0">
                  <a:moveTo>
                    <a:pt x="5358" y="0"/>
                  </a:moveTo>
                  <a:lnTo>
                    <a:pt x="0" y="0"/>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7" name="Google Shape;1007;p7"/>
            <p:cNvSpPr/>
            <p:nvPr/>
          </p:nvSpPr>
          <p:spPr>
            <a:xfrm>
              <a:off x="649925" y="534625"/>
              <a:ext cx="255750" cy="25"/>
            </a:xfrm>
            <a:custGeom>
              <a:avLst/>
              <a:gdLst/>
              <a:ahLst/>
              <a:cxnLst/>
              <a:rect l="l" t="t" r="r" b="b"/>
              <a:pathLst>
                <a:path w="10230" h="1" fill="none" extrusionOk="0">
                  <a:moveTo>
                    <a:pt x="10229" y="1"/>
                  </a:moveTo>
                  <a:lnTo>
                    <a:pt x="0"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8" name="Google Shape;1008;p7"/>
            <p:cNvSpPr/>
            <p:nvPr/>
          </p:nvSpPr>
          <p:spPr>
            <a:xfrm>
              <a:off x="649925" y="479825"/>
              <a:ext cx="255750" cy="25"/>
            </a:xfrm>
            <a:custGeom>
              <a:avLst/>
              <a:gdLst/>
              <a:ahLst/>
              <a:cxnLst/>
              <a:rect l="l" t="t" r="r" b="b"/>
              <a:pathLst>
                <a:path w="10230" h="1" fill="none" extrusionOk="0">
                  <a:moveTo>
                    <a:pt x="10229" y="1"/>
                  </a:moveTo>
                  <a:lnTo>
                    <a:pt x="0"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9" name="Google Shape;1009;p7"/>
            <p:cNvSpPr/>
            <p:nvPr/>
          </p:nvSpPr>
          <p:spPr>
            <a:xfrm>
              <a:off x="649925" y="424425"/>
              <a:ext cx="255750" cy="25"/>
            </a:xfrm>
            <a:custGeom>
              <a:avLst/>
              <a:gdLst/>
              <a:ahLst/>
              <a:cxnLst/>
              <a:rect l="l" t="t" r="r" b="b"/>
              <a:pathLst>
                <a:path w="10230" h="1" fill="none" extrusionOk="0">
                  <a:moveTo>
                    <a:pt x="10229" y="1"/>
                  </a:moveTo>
                  <a:lnTo>
                    <a:pt x="0" y="1"/>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0" name="Google Shape;1010;p7"/>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1" name="Google Shape;1011;p7"/>
            <p:cNvSpPr/>
            <p:nvPr/>
          </p:nvSpPr>
          <p:spPr>
            <a:xfrm>
              <a:off x="654800" y="244200"/>
              <a:ext cx="25" cy="51175"/>
            </a:xfrm>
            <a:custGeom>
              <a:avLst/>
              <a:gdLst/>
              <a:ahLst/>
              <a:cxnLst/>
              <a:rect l="l" t="t" r="r" b="b"/>
              <a:pathLst>
                <a:path w="1" h="2047" fill="none" extrusionOk="0">
                  <a:moveTo>
                    <a:pt x="0" y="1"/>
                  </a:moveTo>
                  <a:lnTo>
                    <a:pt x="0" y="2046"/>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2" name="Google Shape;1012;p7"/>
            <p:cNvSpPr/>
            <p:nvPr/>
          </p:nvSpPr>
          <p:spPr>
            <a:xfrm>
              <a:off x="737600" y="244200"/>
              <a:ext cx="25" cy="51175"/>
            </a:xfrm>
            <a:custGeom>
              <a:avLst/>
              <a:gdLst/>
              <a:ahLst/>
              <a:cxnLst/>
              <a:rect l="l" t="t" r="r" b="b"/>
              <a:pathLst>
                <a:path w="1" h="2047" fill="none" extrusionOk="0">
                  <a:moveTo>
                    <a:pt x="1" y="1"/>
                  </a:moveTo>
                  <a:lnTo>
                    <a:pt x="1" y="2046"/>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3" name="Google Shape;1013;p7"/>
            <p:cNvSpPr/>
            <p:nvPr/>
          </p:nvSpPr>
          <p:spPr>
            <a:xfrm>
              <a:off x="820400" y="244200"/>
              <a:ext cx="25" cy="51175"/>
            </a:xfrm>
            <a:custGeom>
              <a:avLst/>
              <a:gdLst/>
              <a:ahLst/>
              <a:cxnLst/>
              <a:rect l="l" t="t" r="r" b="b"/>
              <a:pathLst>
                <a:path w="1" h="2047" fill="none" extrusionOk="0">
                  <a:moveTo>
                    <a:pt x="1" y="1"/>
                  </a:moveTo>
                  <a:lnTo>
                    <a:pt x="1" y="2046"/>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4" name="Google Shape;1014;p7"/>
            <p:cNvSpPr/>
            <p:nvPr/>
          </p:nvSpPr>
          <p:spPr>
            <a:xfrm>
              <a:off x="903225" y="244200"/>
              <a:ext cx="25" cy="51175"/>
            </a:xfrm>
            <a:custGeom>
              <a:avLst/>
              <a:gdLst/>
              <a:ahLst/>
              <a:cxnLst/>
              <a:rect l="l" t="t" r="r" b="b"/>
              <a:pathLst>
                <a:path w="1" h="2047" fill="none" extrusionOk="0">
                  <a:moveTo>
                    <a:pt x="0" y="1"/>
                  </a:moveTo>
                  <a:lnTo>
                    <a:pt x="0" y="2046"/>
                  </a:lnTo>
                </a:path>
              </a:pathLst>
            </a:custGeom>
            <a:noFill/>
            <a:ln w="127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8"/>
          <p:cNvSpPr txBox="1">
            <a:spLocks noGrp="1"/>
          </p:cNvSpPr>
          <p:nvPr>
            <p:ph type="body" idx="1"/>
          </p:nvPr>
        </p:nvSpPr>
        <p:spPr>
          <a:xfrm>
            <a:off x="389965" y="1607198"/>
            <a:ext cx="11470341" cy="401751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95A59"/>
              </a:buClr>
              <a:buSzPts val="1800"/>
              <a:buNone/>
            </a:pPr>
            <a:endParaRPr/>
          </a:p>
        </p:txBody>
      </p:sp>
      <p:sp>
        <p:nvSpPr>
          <p:cNvPr id="1021" name="Google Shape;1021;p8"/>
          <p:cNvSpPr txBox="1">
            <a:spLocks noGrp="1"/>
          </p:cNvSpPr>
          <p:nvPr>
            <p:ph type="body" idx="2"/>
          </p:nvPr>
        </p:nvSpPr>
        <p:spPr>
          <a:xfrm>
            <a:off x="389965" y="577971"/>
            <a:ext cx="11470341" cy="582221"/>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79527B"/>
              </a:buClr>
              <a:buSzPts val="2000"/>
              <a:buNone/>
            </a:pPr>
            <a:r>
              <a:rPr lang="en-GB"/>
              <a:t>Corporate crises often run in waves. In the meantime, there are often deceptive phases of relaxation which lead management to believe that the crisis has been overcome.</a:t>
            </a:r>
            <a:endParaRPr/>
          </a:p>
          <a:p>
            <a:pPr marL="0" lvl="0" indent="0" algn="l" rtl="0">
              <a:lnSpc>
                <a:spcPct val="90000"/>
              </a:lnSpc>
              <a:spcBef>
                <a:spcPts val="1000"/>
              </a:spcBef>
              <a:spcAft>
                <a:spcPts val="0"/>
              </a:spcAft>
              <a:buClr>
                <a:srgbClr val="79527B"/>
              </a:buClr>
              <a:buSzPts val="2000"/>
              <a:buNone/>
            </a:pPr>
            <a:endParaRPr/>
          </a:p>
        </p:txBody>
      </p:sp>
      <p:sp>
        <p:nvSpPr>
          <p:cNvPr id="1022" name="Google Shape;1022;p8"/>
          <p:cNvSpPr txBox="1">
            <a:spLocks noGrp="1"/>
          </p:cNvSpPr>
          <p:nvPr>
            <p:ph type="body" idx="3"/>
          </p:nvPr>
        </p:nvSpPr>
        <p:spPr>
          <a:xfrm>
            <a:off x="389964" y="1231888"/>
            <a:ext cx="11470341" cy="303614"/>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79527B"/>
              </a:buClr>
              <a:buSzPts val="1800"/>
              <a:buNone/>
            </a:pPr>
            <a:r>
              <a:rPr lang="en-GB"/>
              <a:t>Simplified course model of crises</a:t>
            </a:r>
            <a:endParaRPr/>
          </a:p>
          <a:p>
            <a:pPr marL="0" lvl="0" indent="0" algn="l" rtl="0">
              <a:lnSpc>
                <a:spcPct val="90000"/>
              </a:lnSpc>
              <a:spcBef>
                <a:spcPts val="1000"/>
              </a:spcBef>
              <a:spcAft>
                <a:spcPts val="0"/>
              </a:spcAft>
              <a:buClr>
                <a:srgbClr val="79527B"/>
              </a:buClr>
              <a:buSzPts val="1800"/>
              <a:buNone/>
            </a:pPr>
            <a:endParaRPr/>
          </a:p>
        </p:txBody>
      </p:sp>
      <p:cxnSp>
        <p:nvCxnSpPr>
          <p:cNvPr id="1023" name="Google Shape;1023;p8"/>
          <p:cNvCxnSpPr/>
          <p:nvPr/>
        </p:nvCxnSpPr>
        <p:spPr>
          <a:xfrm rot="10800000">
            <a:off x="1986727" y="2195541"/>
            <a:ext cx="0" cy="3744685"/>
          </a:xfrm>
          <a:prstGeom prst="straightConnector1">
            <a:avLst/>
          </a:prstGeom>
          <a:noFill/>
          <a:ln w="9525" cap="flat" cmpd="sng">
            <a:solidFill>
              <a:schemeClr val="accent1"/>
            </a:solidFill>
            <a:prstDash val="solid"/>
            <a:miter lim="800000"/>
            <a:headEnd type="none" w="sm" len="sm"/>
            <a:tailEnd type="triangle" w="med" len="med"/>
          </a:ln>
        </p:spPr>
      </p:cxnSp>
      <p:cxnSp>
        <p:nvCxnSpPr>
          <p:cNvPr id="1024" name="Google Shape;1024;p8"/>
          <p:cNvCxnSpPr/>
          <p:nvPr/>
        </p:nvCxnSpPr>
        <p:spPr>
          <a:xfrm>
            <a:off x="1986727" y="5940226"/>
            <a:ext cx="7402674" cy="0"/>
          </a:xfrm>
          <a:prstGeom prst="straightConnector1">
            <a:avLst/>
          </a:prstGeom>
          <a:noFill/>
          <a:ln w="9525" cap="flat" cmpd="sng">
            <a:solidFill>
              <a:schemeClr val="accent1"/>
            </a:solidFill>
            <a:prstDash val="solid"/>
            <a:miter lim="800000"/>
            <a:headEnd type="none" w="sm" len="sm"/>
            <a:tailEnd type="triangle" w="med" len="med"/>
          </a:ln>
        </p:spPr>
      </p:cxnSp>
      <p:sp>
        <p:nvSpPr>
          <p:cNvPr id="1025" name="Google Shape;1025;p8"/>
          <p:cNvSpPr txBox="1"/>
          <p:nvPr/>
        </p:nvSpPr>
        <p:spPr>
          <a:xfrm>
            <a:off x="4495794" y="4310865"/>
            <a:ext cx="128644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595A59"/>
                </a:solidFill>
                <a:latin typeface="Calibri"/>
                <a:ea typeface="Calibri"/>
                <a:cs typeface="Calibri"/>
                <a:sym typeface="Calibri"/>
              </a:rPr>
              <a:t>Turning Point</a:t>
            </a:r>
            <a:endParaRPr/>
          </a:p>
        </p:txBody>
      </p:sp>
      <p:sp>
        <p:nvSpPr>
          <p:cNvPr id="1026" name="Google Shape;1026;p8"/>
          <p:cNvSpPr txBox="1"/>
          <p:nvPr/>
        </p:nvSpPr>
        <p:spPr>
          <a:xfrm>
            <a:off x="9023642" y="1757130"/>
            <a:ext cx="24652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595A59"/>
                </a:solidFill>
                <a:latin typeface="Calibri"/>
                <a:ea typeface="Calibri"/>
                <a:cs typeface="Calibri"/>
                <a:sym typeface="Calibri"/>
              </a:rPr>
              <a:t>End of the crisis – continued existence</a:t>
            </a:r>
            <a:endParaRPr/>
          </a:p>
        </p:txBody>
      </p:sp>
      <p:sp>
        <p:nvSpPr>
          <p:cNvPr id="1027" name="Google Shape;1027;p8"/>
          <p:cNvSpPr txBox="1"/>
          <p:nvPr/>
        </p:nvSpPr>
        <p:spPr>
          <a:xfrm>
            <a:off x="9174260" y="4465972"/>
            <a:ext cx="2250513"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595A59"/>
                </a:solidFill>
                <a:latin typeface="Calibri"/>
                <a:ea typeface="Calibri"/>
                <a:cs typeface="Calibri"/>
                <a:sym typeface="Calibri"/>
              </a:rPr>
              <a:t>End of the crisis – liquidation / </a:t>
            </a:r>
            <a:br>
              <a:rPr lang="en-GB" sz="1600">
                <a:solidFill>
                  <a:srgbClr val="595A59"/>
                </a:solidFill>
                <a:latin typeface="Calibri"/>
                <a:ea typeface="Calibri"/>
                <a:cs typeface="Calibri"/>
                <a:sym typeface="Calibri"/>
              </a:rPr>
            </a:br>
            <a:r>
              <a:rPr lang="en-GB" sz="1600">
                <a:solidFill>
                  <a:srgbClr val="595A59"/>
                </a:solidFill>
                <a:latin typeface="Calibri"/>
                <a:ea typeface="Calibri"/>
                <a:cs typeface="Calibri"/>
                <a:sym typeface="Calibri"/>
              </a:rPr>
              <a:t>discontinuation of </a:t>
            </a:r>
            <a:br>
              <a:rPr lang="en-GB" sz="1600">
                <a:solidFill>
                  <a:srgbClr val="595A59"/>
                </a:solidFill>
                <a:latin typeface="Calibri"/>
                <a:ea typeface="Calibri"/>
                <a:cs typeface="Calibri"/>
                <a:sym typeface="Calibri"/>
              </a:rPr>
            </a:br>
            <a:r>
              <a:rPr lang="en-GB" sz="1600">
                <a:solidFill>
                  <a:srgbClr val="595A59"/>
                </a:solidFill>
                <a:latin typeface="Calibri"/>
                <a:ea typeface="Calibri"/>
                <a:cs typeface="Calibri"/>
                <a:sym typeface="Calibri"/>
              </a:rPr>
              <a:t>business operations</a:t>
            </a:r>
            <a:endParaRPr/>
          </a:p>
          <a:p>
            <a:pPr marL="0" marR="0" lvl="0" indent="0" algn="l" rtl="0">
              <a:spcBef>
                <a:spcPts val="0"/>
              </a:spcBef>
              <a:spcAft>
                <a:spcPts val="0"/>
              </a:spcAft>
              <a:buNone/>
            </a:pPr>
            <a:endParaRPr sz="1600">
              <a:solidFill>
                <a:srgbClr val="595A59"/>
              </a:solidFill>
              <a:latin typeface="Calibri"/>
              <a:ea typeface="Calibri"/>
              <a:cs typeface="Calibri"/>
              <a:sym typeface="Calibri"/>
            </a:endParaRPr>
          </a:p>
          <a:p>
            <a:pPr marL="0" marR="0" lvl="0" indent="0" algn="l" rtl="0">
              <a:spcBef>
                <a:spcPts val="0"/>
              </a:spcBef>
              <a:spcAft>
                <a:spcPts val="0"/>
              </a:spcAft>
              <a:buNone/>
            </a:pPr>
            <a:endParaRPr sz="1600">
              <a:solidFill>
                <a:srgbClr val="595A59"/>
              </a:solidFill>
              <a:latin typeface="Calibri"/>
              <a:ea typeface="Calibri"/>
              <a:cs typeface="Calibri"/>
              <a:sym typeface="Calibri"/>
            </a:endParaRPr>
          </a:p>
        </p:txBody>
      </p:sp>
      <p:sp>
        <p:nvSpPr>
          <p:cNvPr id="1028" name="Google Shape;1028;p8"/>
          <p:cNvSpPr txBox="1"/>
          <p:nvPr/>
        </p:nvSpPr>
        <p:spPr>
          <a:xfrm>
            <a:off x="5139015" y="5745992"/>
            <a:ext cx="649537"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95A59"/>
                </a:solidFill>
                <a:latin typeface="Calibri"/>
                <a:ea typeface="Calibri"/>
                <a:cs typeface="Calibri"/>
                <a:sym typeface="Calibri"/>
              </a:rPr>
              <a:t>Time</a:t>
            </a:r>
            <a:endParaRPr/>
          </a:p>
        </p:txBody>
      </p:sp>
      <p:sp>
        <p:nvSpPr>
          <p:cNvPr id="1029" name="Google Shape;1029;p8"/>
          <p:cNvSpPr txBox="1"/>
          <p:nvPr/>
        </p:nvSpPr>
        <p:spPr>
          <a:xfrm rot="-5400000">
            <a:off x="859445" y="3883217"/>
            <a:ext cx="2209066"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595A59"/>
                </a:solidFill>
                <a:latin typeface="Calibri"/>
                <a:ea typeface="Calibri"/>
                <a:cs typeface="Calibri"/>
                <a:sym typeface="Calibri"/>
              </a:rPr>
              <a:t>Probability of survival</a:t>
            </a:r>
            <a:endParaRPr/>
          </a:p>
        </p:txBody>
      </p:sp>
      <p:sp>
        <p:nvSpPr>
          <p:cNvPr id="1030" name="Google Shape;1030;p8"/>
          <p:cNvSpPr txBox="1"/>
          <p:nvPr/>
        </p:nvSpPr>
        <p:spPr>
          <a:xfrm>
            <a:off x="2044448" y="1848280"/>
            <a:ext cx="235994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595A59"/>
                </a:solidFill>
                <a:latin typeface="Calibri"/>
                <a:ea typeface="Calibri"/>
                <a:cs typeface="Calibri"/>
                <a:sym typeface="Calibri"/>
              </a:rPr>
              <a:t>The beginning of the crisis</a:t>
            </a:r>
            <a:endParaRPr/>
          </a:p>
        </p:txBody>
      </p:sp>
      <p:sp>
        <p:nvSpPr>
          <p:cNvPr id="1031" name="Google Shape;1031;p8"/>
          <p:cNvSpPr txBox="1"/>
          <p:nvPr/>
        </p:nvSpPr>
        <p:spPr>
          <a:xfrm>
            <a:off x="5812027" y="4968271"/>
            <a:ext cx="126297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595A59"/>
                </a:solidFill>
                <a:latin typeface="Calibri"/>
                <a:ea typeface="Calibri"/>
                <a:cs typeface="Calibri"/>
                <a:sym typeface="Calibri"/>
              </a:rPr>
              <a:t>Potential </a:t>
            </a:r>
            <a:br>
              <a:rPr lang="en-GB" sz="1600">
                <a:solidFill>
                  <a:srgbClr val="595A59"/>
                </a:solidFill>
                <a:latin typeface="Calibri"/>
                <a:ea typeface="Calibri"/>
                <a:cs typeface="Calibri"/>
                <a:sym typeface="Calibri"/>
              </a:rPr>
            </a:br>
            <a:r>
              <a:rPr lang="en-GB" sz="1600">
                <a:solidFill>
                  <a:srgbClr val="595A59"/>
                </a:solidFill>
                <a:latin typeface="Calibri"/>
                <a:ea typeface="Calibri"/>
                <a:cs typeface="Calibri"/>
                <a:sym typeface="Calibri"/>
              </a:rPr>
              <a:t>turning point</a:t>
            </a:r>
            <a:endParaRPr/>
          </a:p>
        </p:txBody>
      </p:sp>
      <p:sp>
        <p:nvSpPr>
          <p:cNvPr id="1032" name="Google Shape;1032;p8"/>
          <p:cNvSpPr txBox="1"/>
          <p:nvPr/>
        </p:nvSpPr>
        <p:spPr>
          <a:xfrm>
            <a:off x="6766094" y="2718900"/>
            <a:ext cx="211820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595A59"/>
                </a:solidFill>
                <a:latin typeface="Calibri"/>
                <a:ea typeface="Calibri"/>
                <a:cs typeface="Calibri"/>
                <a:sym typeface="Calibri"/>
              </a:rPr>
              <a:t>Implementation of </a:t>
            </a:r>
            <a:br>
              <a:rPr lang="en-GB" sz="1600">
                <a:solidFill>
                  <a:srgbClr val="595A59"/>
                </a:solidFill>
                <a:latin typeface="Calibri"/>
                <a:ea typeface="Calibri"/>
                <a:cs typeface="Calibri"/>
                <a:sym typeface="Calibri"/>
              </a:rPr>
            </a:br>
            <a:r>
              <a:rPr lang="en-GB" sz="1600">
                <a:solidFill>
                  <a:srgbClr val="595A59"/>
                </a:solidFill>
                <a:latin typeface="Calibri"/>
                <a:ea typeface="Calibri"/>
                <a:cs typeface="Calibri"/>
                <a:sym typeface="Calibri"/>
              </a:rPr>
              <a:t>restructuring measures</a:t>
            </a:r>
            <a:endParaRPr/>
          </a:p>
        </p:txBody>
      </p:sp>
      <p:grpSp>
        <p:nvGrpSpPr>
          <p:cNvPr id="1033" name="Google Shape;1033;p8"/>
          <p:cNvGrpSpPr/>
          <p:nvPr/>
        </p:nvGrpSpPr>
        <p:grpSpPr>
          <a:xfrm>
            <a:off x="2161280" y="1899127"/>
            <a:ext cx="6583684" cy="3895957"/>
            <a:chOff x="2258429" y="2025872"/>
            <a:chExt cx="7808686" cy="3895957"/>
          </a:xfrm>
        </p:grpSpPr>
        <p:sp>
          <p:nvSpPr>
            <p:cNvPr id="1034" name="Google Shape;1034;p8"/>
            <p:cNvSpPr/>
            <p:nvPr/>
          </p:nvSpPr>
          <p:spPr>
            <a:xfrm>
              <a:off x="2258429" y="2351314"/>
              <a:ext cx="7808685" cy="3570515"/>
            </a:xfrm>
            <a:custGeom>
              <a:avLst/>
              <a:gdLst/>
              <a:ahLst/>
              <a:cxnLst/>
              <a:rect l="l" t="t" r="r" b="b"/>
              <a:pathLst>
                <a:path w="7808685" h="3570515" extrusionOk="0">
                  <a:moveTo>
                    <a:pt x="0" y="0"/>
                  </a:moveTo>
                  <a:cubicBezTo>
                    <a:pt x="354390" y="14514"/>
                    <a:pt x="708781" y="29029"/>
                    <a:pt x="1074057" y="290286"/>
                  </a:cubicBezTo>
                  <a:cubicBezTo>
                    <a:pt x="1439333" y="551543"/>
                    <a:pt x="1823962" y="1291771"/>
                    <a:pt x="2191657" y="1567543"/>
                  </a:cubicBezTo>
                  <a:cubicBezTo>
                    <a:pt x="2559352" y="1843315"/>
                    <a:pt x="2914952" y="1874763"/>
                    <a:pt x="3280228" y="1944915"/>
                  </a:cubicBezTo>
                  <a:cubicBezTo>
                    <a:pt x="3645504" y="2015067"/>
                    <a:pt x="3993847" y="1869924"/>
                    <a:pt x="4383314" y="1988457"/>
                  </a:cubicBezTo>
                  <a:cubicBezTo>
                    <a:pt x="4772781" y="2106990"/>
                    <a:pt x="5249333" y="2431144"/>
                    <a:pt x="5617028" y="2656115"/>
                  </a:cubicBezTo>
                  <a:cubicBezTo>
                    <a:pt x="5984723" y="2881086"/>
                    <a:pt x="6224209" y="3185886"/>
                    <a:pt x="6589485" y="3338286"/>
                  </a:cubicBezTo>
                  <a:cubicBezTo>
                    <a:pt x="6954761" y="3490686"/>
                    <a:pt x="7808685" y="3570515"/>
                    <a:pt x="7808685" y="3570515"/>
                  </a:cubicBezTo>
                  <a:lnTo>
                    <a:pt x="7808685" y="3570515"/>
                  </a:lnTo>
                </a:path>
              </a:pathLst>
            </a:custGeom>
            <a:noFill/>
            <a:ln w="12700" cap="flat" cmpd="sng">
              <a:solidFill>
                <a:srgbClr val="7952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A59"/>
                </a:solidFill>
                <a:latin typeface="Calibri"/>
                <a:ea typeface="Calibri"/>
                <a:cs typeface="Calibri"/>
                <a:sym typeface="Calibri"/>
              </a:endParaRPr>
            </a:p>
          </p:txBody>
        </p:sp>
        <p:sp>
          <p:nvSpPr>
            <p:cNvPr id="1035" name="Google Shape;1035;p8"/>
            <p:cNvSpPr/>
            <p:nvPr/>
          </p:nvSpPr>
          <p:spPr>
            <a:xfrm>
              <a:off x="5738561" y="2365833"/>
              <a:ext cx="4295537" cy="1988457"/>
            </a:xfrm>
            <a:custGeom>
              <a:avLst/>
              <a:gdLst/>
              <a:ahLst/>
              <a:cxnLst/>
              <a:rect l="l" t="t" r="r" b="b"/>
              <a:pathLst>
                <a:path w="4746171" h="1988457" extrusionOk="0">
                  <a:moveTo>
                    <a:pt x="0" y="1988457"/>
                  </a:moveTo>
                  <a:cubicBezTo>
                    <a:pt x="403981" y="1888066"/>
                    <a:pt x="807962" y="1787676"/>
                    <a:pt x="1161143" y="1538514"/>
                  </a:cubicBezTo>
                  <a:cubicBezTo>
                    <a:pt x="1514324" y="1289352"/>
                    <a:pt x="1521580" y="749905"/>
                    <a:pt x="2119085" y="493486"/>
                  </a:cubicBezTo>
                  <a:cubicBezTo>
                    <a:pt x="2716590" y="237067"/>
                    <a:pt x="4746171" y="0"/>
                    <a:pt x="4746171" y="0"/>
                  </a:cubicBezTo>
                  <a:lnTo>
                    <a:pt x="4746171" y="0"/>
                  </a:lnTo>
                </a:path>
              </a:pathLst>
            </a:custGeom>
            <a:noFill/>
            <a:ln w="127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A59"/>
                </a:solidFill>
                <a:latin typeface="Calibri"/>
                <a:ea typeface="Calibri"/>
                <a:cs typeface="Calibri"/>
                <a:sym typeface="Calibri"/>
              </a:endParaRPr>
            </a:p>
          </p:txBody>
        </p:sp>
        <p:sp>
          <p:nvSpPr>
            <p:cNvPr id="1036" name="Google Shape;1036;p8"/>
            <p:cNvSpPr/>
            <p:nvPr/>
          </p:nvSpPr>
          <p:spPr>
            <a:xfrm>
              <a:off x="7788373" y="3657600"/>
              <a:ext cx="2278742" cy="1291771"/>
            </a:xfrm>
            <a:custGeom>
              <a:avLst/>
              <a:gdLst/>
              <a:ahLst/>
              <a:cxnLst/>
              <a:rect l="l" t="t" r="r" b="b"/>
              <a:pathLst>
                <a:path w="2394857" h="1291771" extrusionOk="0">
                  <a:moveTo>
                    <a:pt x="0" y="1291771"/>
                  </a:moveTo>
                  <a:cubicBezTo>
                    <a:pt x="307219" y="1279676"/>
                    <a:pt x="614438" y="1267581"/>
                    <a:pt x="870857" y="1132114"/>
                  </a:cubicBezTo>
                  <a:cubicBezTo>
                    <a:pt x="1127276" y="996647"/>
                    <a:pt x="1364343" y="643466"/>
                    <a:pt x="1538514" y="478971"/>
                  </a:cubicBezTo>
                  <a:cubicBezTo>
                    <a:pt x="1712685" y="314476"/>
                    <a:pt x="1773161" y="224971"/>
                    <a:pt x="1915885" y="145143"/>
                  </a:cubicBezTo>
                  <a:cubicBezTo>
                    <a:pt x="2058609" y="65315"/>
                    <a:pt x="2226733" y="32657"/>
                    <a:pt x="2394857" y="0"/>
                  </a:cubicBezTo>
                </a:path>
              </a:pathLst>
            </a:custGeom>
            <a:noFill/>
            <a:ln w="12700" cap="flat" cmpd="sng">
              <a:solidFill>
                <a:srgbClr val="8DC9C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A59"/>
                </a:solidFill>
                <a:latin typeface="Calibri"/>
                <a:ea typeface="Calibri"/>
                <a:cs typeface="Calibri"/>
                <a:sym typeface="Calibri"/>
              </a:endParaRPr>
            </a:p>
          </p:txBody>
        </p:sp>
        <p:sp>
          <p:nvSpPr>
            <p:cNvPr id="1037" name="Google Shape;1037;p8"/>
            <p:cNvSpPr/>
            <p:nvPr/>
          </p:nvSpPr>
          <p:spPr>
            <a:xfrm>
              <a:off x="3889569" y="2025872"/>
              <a:ext cx="2394857" cy="1291771"/>
            </a:xfrm>
            <a:custGeom>
              <a:avLst/>
              <a:gdLst/>
              <a:ahLst/>
              <a:cxnLst/>
              <a:rect l="l" t="t" r="r" b="b"/>
              <a:pathLst>
                <a:path w="2394857" h="1291771" extrusionOk="0">
                  <a:moveTo>
                    <a:pt x="0" y="1291771"/>
                  </a:moveTo>
                  <a:cubicBezTo>
                    <a:pt x="307219" y="1279676"/>
                    <a:pt x="614438" y="1267581"/>
                    <a:pt x="870857" y="1132114"/>
                  </a:cubicBezTo>
                  <a:cubicBezTo>
                    <a:pt x="1127276" y="996647"/>
                    <a:pt x="1364343" y="643466"/>
                    <a:pt x="1538514" y="478971"/>
                  </a:cubicBezTo>
                  <a:cubicBezTo>
                    <a:pt x="1712685" y="314476"/>
                    <a:pt x="1773161" y="224971"/>
                    <a:pt x="1915885" y="145143"/>
                  </a:cubicBezTo>
                  <a:cubicBezTo>
                    <a:pt x="2058609" y="65315"/>
                    <a:pt x="2226733" y="32657"/>
                    <a:pt x="2394857" y="0"/>
                  </a:cubicBezTo>
                </a:path>
              </a:pathLst>
            </a:custGeom>
            <a:noFill/>
            <a:ln w="12700" cap="flat" cmpd="sng">
              <a:solidFill>
                <a:srgbClr val="8DC9C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A59"/>
                </a:solidFill>
                <a:latin typeface="Calibri"/>
                <a:ea typeface="Calibri"/>
                <a:cs typeface="Calibri"/>
                <a:sym typeface="Calibri"/>
              </a:endParaRPr>
            </a:p>
          </p:txBody>
        </p:sp>
      </p:grpSp>
      <p:sp>
        <p:nvSpPr>
          <p:cNvPr id="1038" name="Google Shape;1038;p8"/>
          <p:cNvSpPr/>
          <p:nvPr/>
        </p:nvSpPr>
        <p:spPr>
          <a:xfrm>
            <a:off x="3423033" y="3057278"/>
            <a:ext cx="290286" cy="278763"/>
          </a:xfrm>
          <a:prstGeom prst="ellipse">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A59"/>
              </a:solidFill>
              <a:latin typeface="Calibri"/>
              <a:ea typeface="Calibri"/>
              <a:cs typeface="Calibri"/>
              <a:sym typeface="Calibri"/>
            </a:endParaRPr>
          </a:p>
        </p:txBody>
      </p:sp>
      <p:sp>
        <p:nvSpPr>
          <p:cNvPr id="1039" name="Google Shape;1039;p8"/>
          <p:cNvSpPr txBox="1"/>
          <p:nvPr/>
        </p:nvSpPr>
        <p:spPr>
          <a:xfrm>
            <a:off x="2438931" y="3362344"/>
            <a:ext cx="127438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rgbClr val="595A59"/>
                </a:solidFill>
                <a:latin typeface="Calibri"/>
                <a:ea typeface="Calibri"/>
                <a:cs typeface="Calibri"/>
                <a:sym typeface="Calibri"/>
              </a:rPr>
              <a:t>Potential </a:t>
            </a:r>
            <a:br>
              <a:rPr lang="en-GB" sz="1600">
                <a:solidFill>
                  <a:srgbClr val="595A59"/>
                </a:solidFill>
                <a:latin typeface="Calibri"/>
                <a:ea typeface="Calibri"/>
                <a:cs typeface="Calibri"/>
                <a:sym typeface="Calibri"/>
              </a:rPr>
            </a:br>
            <a:r>
              <a:rPr lang="en-GB" sz="1600">
                <a:solidFill>
                  <a:srgbClr val="595A59"/>
                </a:solidFill>
                <a:latin typeface="Calibri"/>
                <a:ea typeface="Calibri"/>
                <a:cs typeface="Calibri"/>
                <a:sym typeface="Calibri"/>
              </a:rPr>
              <a:t>turning point</a:t>
            </a:r>
            <a:endParaRPr/>
          </a:p>
        </p:txBody>
      </p:sp>
      <p:sp>
        <p:nvSpPr>
          <p:cNvPr id="1040" name="Google Shape;1040;p8"/>
          <p:cNvSpPr/>
          <p:nvPr/>
        </p:nvSpPr>
        <p:spPr>
          <a:xfrm>
            <a:off x="4958891" y="4038444"/>
            <a:ext cx="290286" cy="278763"/>
          </a:xfrm>
          <a:prstGeom prst="ellipse">
            <a:avLst/>
          </a:prstGeom>
          <a:solidFill>
            <a:srgbClr val="F27954"/>
          </a:solidFill>
          <a:ln w="12700" cap="flat" cmpd="sng">
            <a:solidFill>
              <a:srgbClr val="F27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A59"/>
              </a:solidFill>
              <a:latin typeface="Calibri"/>
              <a:ea typeface="Calibri"/>
              <a:cs typeface="Calibri"/>
              <a:sym typeface="Calibri"/>
            </a:endParaRPr>
          </a:p>
        </p:txBody>
      </p:sp>
      <p:sp>
        <p:nvSpPr>
          <p:cNvPr id="1041" name="Google Shape;1041;p8"/>
          <p:cNvSpPr/>
          <p:nvPr/>
        </p:nvSpPr>
        <p:spPr>
          <a:xfrm>
            <a:off x="6678561" y="4689006"/>
            <a:ext cx="290286" cy="278763"/>
          </a:xfrm>
          <a:prstGeom prst="ellipse">
            <a:avLst/>
          </a:prstGeom>
          <a:solidFill>
            <a:srgbClr val="8DC9C0"/>
          </a:solidFill>
          <a:ln w="12700" cap="flat" cmpd="sng">
            <a:solidFill>
              <a:srgbClr val="8DC9C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595A59"/>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9"/>
          <p:cNvSpPr txBox="1">
            <a:spLocks noGrp="1"/>
          </p:cNvSpPr>
          <p:nvPr>
            <p:ph type="body" idx="2"/>
          </p:nvPr>
        </p:nvSpPr>
        <p:spPr>
          <a:xfrm>
            <a:off x="389965" y="1637401"/>
            <a:ext cx="3189996" cy="460664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595A59"/>
              </a:buClr>
              <a:buSzPts val="1800"/>
              <a:buNone/>
            </a:pPr>
            <a:r>
              <a:rPr lang="en-GB" b="1"/>
              <a:t>Core problems:</a:t>
            </a:r>
            <a:endParaRPr/>
          </a:p>
          <a:p>
            <a:pPr marL="285750" lvl="0" indent="-285750" algn="l" rtl="0">
              <a:lnSpc>
                <a:spcPct val="100000"/>
              </a:lnSpc>
              <a:spcBef>
                <a:spcPts val="600"/>
              </a:spcBef>
              <a:spcAft>
                <a:spcPts val="0"/>
              </a:spcAft>
              <a:buClr>
                <a:srgbClr val="595A59"/>
              </a:buClr>
              <a:buSzPts val="1800"/>
              <a:buFont typeface="Arial"/>
              <a:buChar char="•"/>
            </a:pPr>
            <a:r>
              <a:rPr lang="en-GB"/>
              <a:t>Business key figures react with a large time delay</a:t>
            </a:r>
            <a:endParaRPr/>
          </a:p>
          <a:p>
            <a:pPr marL="285750" lvl="0" indent="-285750" algn="l" rtl="0">
              <a:lnSpc>
                <a:spcPct val="100000"/>
              </a:lnSpc>
              <a:spcBef>
                <a:spcPts val="600"/>
              </a:spcBef>
              <a:spcAft>
                <a:spcPts val="0"/>
              </a:spcAft>
              <a:buClr>
                <a:srgbClr val="595A59"/>
              </a:buClr>
              <a:buSzPts val="1800"/>
              <a:buFont typeface="Arial"/>
              <a:buChar char="•"/>
            </a:pPr>
            <a:r>
              <a:rPr lang="en-GB"/>
              <a:t>If the figures indicate a crisis, the causes of the crisis have often already taken full effect (and cannot be remedied in the short term)</a:t>
            </a:r>
            <a:endParaRPr/>
          </a:p>
          <a:p>
            <a:pPr marL="285750" lvl="0" indent="-285750" algn="l" rtl="0">
              <a:lnSpc>
                <a:spcPct val="100000"/>
              </a:lnSpc>
              <a:spcBef>
                <a:spcPts val="600"/>
              </a:spcBef>
              <a:spcAft>
                <a:spcPts val="0"/>
              </a:spcAft>
              <a:buClr>
                <a:srgbClr val="595A59"/>
              </a:buClr>
              <a:buSzPts val="1800"/>
              <a:buFont typeface="Arial"/>
              <a:buChar char="•"/>
            </a:pPr>
            <a:r>
              <a:rPr lang="en-GB"/>
              <a:t>Permanent risk analysis required</a:t>
            </a:r>
            <a:endParaRPr/>
          </a:p>
          <a:p>
            <a:pPr marL="0" lvl="0" indent="0" algn="l" rtl="0">
              <a:lnSpc>
                <a:spcPct val="100000"/>
              </a:lnSpc>
              <a:spcBef>
                <a:spcPts val="600"/>
              </a:spcBef>
              <a:spcAft>
                <a:spcPts val="0"/>
              </a:spcAft>
              <a:buClr>
                <a:srgbClr val="595A59"/>
              </a:buClr>
              <a:buSzPts val="1800"/>
              <a:buNone/>
            </a:pPr>
            <a:endParaRPr/>
          </a:p>
          <a:p>
            <a:pPr marL="0" lvl="0" indent="0" algn="l" rtl="0">
              <a:lnSpc>
                <a:spcPct val="100000"/>
              </a:lnSpc>
              <a:spcBef>
                <a:spcPts val="600"/>
              </a:spcBef>
              <a:spcAft>
                <a:spcPts val="0"/>
              </a:spcAft>
              <a:buClr>
                <a:srgbClr val="595A59"/>
              </a:buClr>
              <a:buSzPts val="1800"/>
              <a:buNone/>
            </a:pPr>
            <a:endParaRPr/>
          </a:p>
        </p:txBody>
      </p:sp>
      <p:sp>
        <p:nvSpPr>
          <p:cNvPr id="1048" name="Google Shape;1048;p9"/>
          <p:cNvSpPr txBox="1">
            <a:spLocks noGrp="1"/>
          </p:cNvSpPr>
          <p:nvPr>
            <p:ph type="body" idx="3"/>
          </p:nvPr>
        </p:nvSpPr>
        <p:spPr>
          <a:xfrm>
            <a:off x="389965" y="577971"/>
            <a:ext cx="11470341" cy="58222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79527B"/>
              </a:buClr>
              <a:buSzPts val="2000"/>
              <a:buNone/>
            </a:pPr>
            <a:r>
              <a:rPr lang="en-GB"/>
              <a:t>Crises rarely (never) come overnight</a:t>
            </a:r>
            <a:endParaRPr/>
          </a:p>
          <a:p>
            <a:pPr marL="0" lvl="0" indent="0" algn="l" rtl="0">
              <a:lnSpc>
                <a:spcPct val="90000"/>
              </a:lnSpc>
              <a:spcBef>
                <a:spcPts val="1000"/>
              </a:spcBef>
              <a:spcAft>
                <a:spcPts val="0"/>
              </a:spcAft>
              <a:buClr>
                <a:srgbClr val="79527B"/>
              </a:buClr>
              <a:buSzPts val="2000"/>
              <a:buNone/>
            </a:pPr>
            <a:endParaRPr/>
          </a:p>
        </p:txBody>
      </p:sp>
      <p:sp>
        <p:nvSpPr>
          <p:cNvPr id="1049" name="Google Shape;1049;p9"/>
          <p:cNvSpPr txBox="1">
            <a:spLocks noGrp="1"/>
          </p:cNvSpPr>
          <p:nvPr>
            <p:ph type="body" idx="4"/>
          </p:nvPr>
        </p:nvSpPr>
        <p:spPr>
          <a:xfrm>
            <a:off x="370936" y="1231888"/>
            <a:ext cx="11489369" cy="26048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79527B"/>
              </a:buClr>
              <a:buSzPts val="1800"/>
              <a:buNone/>
            </a:pPr>
            <a:r>
              <a:rPr lang="en-GB"/>
              <a:t>The timeline of a crisis</a:t>
            </a:r>
            <a:endParaRPr/>
          </a:p>
        </p:txBody>
      </p:sp>
      <p:graphicFrame>
        <p:nvGraphicFramePr>
          <p:cNvPr id="1050" name="Google Shape;1050;p9"/>
          <p:cNvGraphicFramePr/>
          <p:nvPr/>
        </p:nvGraphicFramePr>
        <p:xfrm>
          <a:off x="3492137" y="2002971"/>
          <a:ext cx="8149584" cy="4135362"/>
        </p:xfrm>
        <a:graphic>
          <a:graphicData uri="http://schemas.openxmlformats.org/drawingml/2006/chart">
            <c:chart xmlns:c="http://schemas.openxmlformats.org/drawingml/2006/chart" xmlns:r="http://schemas.openxmlformats.org/officeDocument/2006/relationships" r:id="rId3"/>
          </a:graphicData>
        </a:graphic>
      </p:graphicFrame>
      <p:sp>
        <p:nvSpPr>
          <p:cNvPr id="1051" name="Google Shape;1051;p9"/>
          <p:cNvSpPr/>
          <p:nvPr/>
        </p:nvSpPr>
        <p:spPr>
          <a:xfrm>
            <a:off x="317315" y="5489403"/>
            <a:ext cx="2642084" cy="459659"/>
          </a:xfrm>
          <a:prstGeom prst="rect">
            <a:avLst/>
          </a:prstGeom>
          <a:noFill/>
          <a:ln>
            <a:noFill/>
          </a:ln>
        </p:spPr>
        <p:txBody>
          <a:bodyPr spcFirstLastPara="1" wrap="square" lIns="81575" tIns="40775" rIns="81575" bIns="40775" anchor="t" anchorCtr="0">
            <a:spAutoFit/>
          </a:bodyPr>
          <a:lstStyle/>
          <a:p>
            <a:pPr marL="0" marR="0" lvl="0" indent="0" algn="l" rtl="0">
              <a:lnSpc>
                <a:spcPct val="125000"/>
              </a:lnSpc>
              <a:spcBef>
                <a:spcPts val="0"/>
              </a:spcBef>
              <a:spcAft>
                <a:spcPts val="0"/>
              </a:spcAft>
              <a:buNone/>
            </a:pPr>
            <a:r>
              <a:rPr lang="en-GB" sz="1200">
                <a:solidFill>
                  <a:srgbClr val="595A59"/>
                </a:solidFill>
                <a:latin typeface="Calibri"/>
                <a:ea typeface="Calibri"/>
                <a:cs typeface="Calibri"/>
                <a:sym typeface="Calibri"/>
              </a:rPr>
              <a:t>Source: Roland Berger – based on an Analysis of 800 Restructuring Cases</a:t>
            </a:r>
            <a:endParaRPr/>
          </a:p>
        </p:txBody>
      </p:sp>
      <p:sp>
        <p:nvSpPr>
          <p:cNvPr id="1052" name="Google Shape;1052;p9"/>
          <p:cNvSpPr/>
          <p:nvPr/>
        </p:nvSpPr>
        <p:spPr>
          <a:xfrm>
            <a:off x="3959683" y="2762054"/>
            <a:ext cx="7258214" cy="2662675"/>
          </a:xfrm>
          <a:custGeom>
            <a:avLst/>
            <a:gdLst/>
            <a:ahLst/>
            <a:cxnLst/>
            <a:rect l="l" t="t" r="r" b="b"/>
            <a:pathLst>
              <a:path w="4752340" h="1823085" extrusionOk="0">
                <a:moveTo>
                  <a:pt x="0" y="1822830"/>
                </a:moveTo>
                <a:lnTo>
                  <a:pt x="62215" y="1822643"/>
                </a:lnTo>
                <a:lnTo>
                  <a:pt x="124273" y="1822081"/>
                </a:lnTo>
                <a:lnTo>
                  <a:pt x="186168" y="1821148"/>
                </a:lnTo>
                <a:lnTo>
                  <a:pt x="247894" y="1819845"/>
                </a:lnTo>
                <a:lnTo>
                  <a:pt x="309447" y="1818173"/>
                </a:lnTo>
                <a:lnTo>
                  <a:pt x="370820" y="1816136"/>
                </a:lnTo>
                <a:lnTo>
                  <a:pt x="432009" y="1813736"/>
                </a:lnTo>
                <a:lnTo>
                  <a:pt x="493009" y="1810973"/>
                </a:lnTo>
                <a:lnTo>
                  <a:pt x="553813" y="1807851"/>
                </a:lnTo>
                <a:lnTo>
                  <a:pt x="614417" y="1804372"/>
                </a:lnTo>
                <a:lnTo>
                  <a:pt x="674816" y="1800537"/>
                </a:lnTo>
                <a:lnTo>
                  <a:pt x="735003" y="1796348"/>
                </a:lnTo>
                <a:lnTo>
                  <a:pt x="794975" y="1791807"/>
                </a:lnTo>
                <a:lnTo>
                  <a:pt x="854725" y="1786918"/>
                </a:lnTo>
                <a:lnTo>
                  <a:pt x="914248" y="1781680"/>
                </a:lnTo>
                <a:lnTo>
                  <a:pt x="973538" y="1776098"/>
                </a:lnTo>
                <a:lnTo>
                  <a:pt x="1032592" y="1770171"/>
                </a:lnTo>
                <a:lnTo>
                  <a:pt x="1091403" y="1763904"/>
                </a:lnTo>
                <a:lnTo>
                  <a:pt x="1149965" y="1757297"/>
                </a:lnTo>
                <a:lnTo>
                  <a:pt x="1208274" y="1750353"/>
                </a:lnTo>
                <a:lnTo>
                  <a:pt x="1266325" y="1743074"/>
                </a:lnTo>
                <a:lnTo>
                  <a:pt x="1324111" y="1735462"/>
                </a:lnTo>
                <a:lnTo>
                  <a:pt x="1381629" y="1727518"/>
                </a:lnTo>
                <a:lnTo>
                  <a:pt x="1438871" y="1719245"/>
                </a:lnTo>
                <a:lnTo>
                  <a:pt x="1495834" y="1710645"/>
                </a:lnTo>
                <a:lnTo>
                  <a:pt x="1552511" y="1701721"/>
                </a:lnTo>
                <a:lnTo>
                  <a:pt x="1608898" y="1692473"/>
                </a:lnTo>
                <a:lnTo>
                  <a:pt x="1664989" y="1682904"/>
                </a:lnTo>
                <a:lnTo>
                  <a:pt x="1720779" y="1673016"/>
                </a:lnTo>
                <a:lnTo>
                  <a:pt x="1776263" y="1662811"/>
                </a:lnTo>
                <a:lnTo>
                  <a:pt x="1831434" y="1652292"/>
                </a:lnTo>
                <a:lnTo>
                  <a:pt x="1886289" y="1641459"/>
                </a:lnTo>
                <a:lnTo>
                  <a:pt x="1940821" y="1630316"/>
                </a:lnTo>
                <a:lnTo>
                  <a:pt x="1995025" y="1618864"/>
                </a:lnTo>
                <a:lnTo>
                  <a:pt x="2048897" y="1607105"/>
                </a:lnTo>
                <a:lnTo>
                  <a:pt x="2102430" y="1595042"/>
                </a:lnTo>
                <a:lnTo>
                  <a:pt x="2155619" y="1582676"/>
                </a:lnTo>
                <a:lnTo>
                  <a:pt x="2208460" y="1570009"/>
                </a:lnTo>
                <a:lnTo>
                  <a:pt x="2260946" y="1557044"/>
                </a:lnTo>
                <a:lnTo>
                  <a:pt x="2313073" y="1543782"/>
                </a:lnTo>
                <a:lnTo>
                  <a:pt x="2364834" y="1530226"/>
                </a:lnTo>
                <a:lnTo>
                  <a:pt x="2416226" y="1516377"/>
                </a:lnTo>
                <a:lnTo>
                  <a:pt x="2467242" y="1502238"/>
                </a:lnTo>
                <a:lnTo>
                  <a:pt x="2517878" y="1487811"/>
                </a:lnTo>
                <a:lnTo>
                  <a:pt x="2568127" y="1473097"/>
                </a:lnTo>
                <a:lnTo>
                  <a:pt x="2617985" y="1458098"/>
                </a:lnTo>
                <a:lnTo>
                  <a:pt x="2667446" y="1442818"/>
                </a:lnTo>
                <a:lnTo>
                  <a:pt x="2716505" y="1427257"/>
                </a:lnTo>
                <a:lnTo>
                  <a:pt x="2765156" y="1411418"/>
                </a:lnTo>
                <a:lnTo>
                  <a:pt x="2813396" y="1395303"/>
                </a:lnTo>
                <a:lnTo>
                  <a:pt x="2861217" y="1378913"/>
                </a:lnTo>
                <a:lnTo>
                  <a:pt x="2908615" y="1362252"/>
                </a:lnTo>
                <a:lnTo>
                  <a:pt x="2955584" y="1345320"/>
                </a:lnTo>
                <a:lnTo>
                  <a:pt x="3002119" y="1328121"/>
                </a:lnTo>
                <a:lnTo>
                  <a:pt x="3048215" y="1310655"/>
                </a:lnTo>
                <a:lnTo>
                  <a:pt x="3093867" y="1292926"/>
                </a:lnTo>
                <a:lnTo>
                  <a:pt x="3139069" y="1274934"/>
                </a:lnTo>
                <a:lnTo>
                  <a:pt x="3183816" y="1256683"/>
                </a:lnTo>
                <a:lnTo>
                  <a:pt x="3228102" y="1238174"/>
                </a:lnTo>
                <a:lnTo>
                  <a:pt x="3271923" y="1219409"/>
                </a:lnTo>
                <a:lnTo>
                  <a:pt x="3315272" y="1200390"/>
                </a:lnTo>
                <a:lnTo>
                  <a:pt x="3358145" y="1181120"/>
                </a:lnTo>
                <a:lnTo>
                  <a:pt x="3400537" y="1161599"/>
                </a:lnTo>
                <a:lnTo>
                  <a:pt x="3442441" y="1141832"/>
                </a:lnTo>
                <a:lnTo>
                  <a:pt x="3483854" y="1121818"/>
                </a:lnTo>
                <a:lnTo>
                  <a:pt x="3524768" y="1101561"/>
                </a:lnTo>
                <a:lnTo>
                  <a:pt x="3565180" y="1081062"/>
                </a:lnTo>
                <a:lnTo>
                  <a:pt x="3605084" y="1060324"/>
                </a:lnTo>
                <a:lnTo>
                  <a:pt x="3644474" y="1039348"/>
                </a:lnTo>
                <a:lnTo>
                  <a:pt x="3683345" y="1018137"/>
                </a:lnTo>
                <a:lnTo>
                  <a:pt x="3721692" y="996693"/>
                </a:lnTo>
                <a:lnTo>
                  <a:pt x="3759509" y="975017"/>
                </a:lnTo>
                <a:lnTo>
                  <a:pt x="3796792" y="953111"/>
                </a:lnTo>
                <a:lnTo>
                  <a:pt x="3833535" y="930979"/>
                </a:lnTo>
                <a:lnTo>
                  <a:pt x="3869732" y="908621"/>
                </a:lnTo>
                <a:lnTo>
                  <a:pt x="3905379" y="886040"/>
                </a:lnTo>
                <a:lnTo>
                  <a:pt x="3940470" y="863238"/>
                </a:lnTo>
                <a:lnTo>
                  <a:pt x="3974999" y="840216"/>
                </a:lnTo>
                <a:lnTo>
                  <a:pt x="4008962" y="816978"/>
                </a:lnTo>
                <a:lnTo>
                  <a:pt x="4042353" y="793524"/>
                </a:lnTo>
                <a:lnTo>
                  <a:pt x="4075167" y="769857"/>
                </a:lnTo>
                <a:lnTo>
                  <a:pt x="4107398" y="745980"/>
                </a:lnTo>
                <a:lnTo>
                  <a:pt x="4139041" y="721893"/>
                </a:lnTo>
                <a:lnTo>
                  <a:pt x="4170091" y="697599"/>
                </a:lnTo>
                <a:lnTo>
                  <a:pt x="4200543" y="673101"/>
                </a:lnTo>
                <a:lnTo>
                  <a:pt x="4230391" y="648399"/>
                </a:lnTo>
                <a:lnTo>
                  <a:pt x="4259630" y="623497"/>
                </a:lnTo>
                <a:lnTo>
                  <a:pt x="4316259" y="573098"/>
                </a:lnTo>
                <a:lnTo>
                  <a:pt x="4370388" y="521921"/>
                </a:lnTo>
                <a:lnTo>
                  <a:pt x="4421975" y="469980"/>
                </a:lnTo>
                <a:lnTo>
                  <a:pt x="4470976" y="417294"/>
                </a:lnTo>
                <a:lnTo>
                  <a:pt x="4517351" y="363877"/>
                </a:lnTo>
                <a:lnTo>
                  <a:pt x="4561055" y="309747"/>
                </a:lnTo>
                <a:lnTo>
                  <a:pt x="4602047" y="254919"/>
                </a:lnTo>
                <a:lnTo>
                  <a:pt x="4640284" y="199410"/>
                </a:lnTo>
                <a:lnTo>
                  <a:pt x="4675724" y="143236"/>
                </a:lnTo>
                <a:lnTo>
                  <a:pt x="4708324" y="86414"/>
                </a:lnTo>
                <a:lnTo>
                  <a:pt x="4738041" y="28959"/>
                </a:lnTo>
                <a:lnTo>
                  <a:pt x="4751806" y="0"/>
                </a:lnTo>
              </a:path>
            </a:pathLst>
          </a:custGeom>
          <a:noFill/>
          <a:ln w="57900" cap="flat" cmpd="sng">
            <a:solidFill>
              <a:srgbClr val="F27954"/>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595A59"/>
              </a:solidFill>
              <a:latin typeface="Calibri"/>
              <a:ea typeface="Calibri"/>
              <a:cs typeface="Calibri"/>
              <a:sym typeface="Calibri"/>
            </a:endParaRPr>
          </a:p>
        </p:txBody>
      </p:sp>
      <p:cxnSp>
        <p:nvCxnSpPr>
          <p:cNvPr id="1053" name="Google Shape;1053;p9"/>
          <p:cNvCxnSpPr/>
          <p:nvPr/>
        </p:nvCxnSpPr>
        <p:spPr>
          <a:xfrm rot="10800000">
            <a:off x="9869864" y="2573518"/>
            <a:ext cx="0" cy="2851211"/>
          </a:xfrm>
          <a:prstGeom prst="straightConnector1">
            <a:avLst/>
          </a:prstGeom>
          <a:noFill/>
          <a:ln w="25400" cap="flat" cmpd="sng">
            <a:solidFill>
              <a:srgbClr val="F27954"/>
            </a:solidFill>
            <a:prstDash val="solid"/>
            <a:miter lim="800000"/>
            <a:headEnd type="none" w="sm" len="sm"/>
            <a:tailEnd type="none" w="sm" len="sm"/>
          </a:ln>
        </p:spPr>
      </p:cxnSp>
      <p:sp>
        <p:nvSpPr>
          <p:cNvPr id="1054" name="Google Shape;1054;p9"/>
          <p:cNvSpPr txBox="1"/>
          <p:nvPr/>
        </p:nvSpPr>
        <p:spPr>
          <a:xfrm>
            <a:off x="8609646" y="2048450"/>
            <a:ext cx="2520436" cy="456262"/>
          </a:xfrm>
          <a:prstGeom prst="rect">
            <a:avLst/>
          </a:prstGeom>
          <a:noFill/>
          <a:ln>
            <a:noFill/>
          </a:ln>
        </p:spPr>
        <p:txBody>
          <a:bodyPr spcFirstLastPara="1" wrap="square" lIns="81575" tIns="40775" rIns="81575" bIns="40775" anchor="t" anchorCtr="0">
            <a:spAutoFit/>
          </a:bodyPr>
          <a:lstStyle/>
          <a:p>
            <a:pPr marL="0" marR="0" lvl="0" indent="0" algn="ctr" rtl="0">
              <a:lnSpc>
                <a:spcPct val="125000"/>
              </a:lnSpc>
              <a:spcBef>
                <a:spcPts val="0"/>
              </a:spcBef>
              <a:spcAft>
                <a:spcPts val="0"/>
              </a:spcAft>
              <a:buClr>
                <a:srgbClr val="595A59"/>
              </a:buClr>
              <a:buSzPts val="1200"/>
              <a:buFont typeface="Arial"/>
              <a:buNone/>
            </a:pPr>
            <a:r>
              <a:rPr lang="en-GB" sz="1200">
                <a:solidFill>
                  <a:srgbClr val="595A59"/>
                </a:solidFill>
                <a:latin typeface="Calibri"/>
                <a:ea typeface="Calibri"/>
                <a:cs typeface="Calibri"/>
                <a:sym typeface="Calibri"/>
              </a:rPr>
              <a:t>Crisis in operating</a:t>
            </a:r>
            <a:br>
              <a:rPr lang="en-GB" sz="1200">
                <a:solidFill>
                  <a:srgbClr val="595A59"/>
                </a:solidFill>
                <a:latin typeface="Calibri"/>
                <a:ea typeface="Calibri"/>
                <a:cs typeface="Calibri"/>
                <a:sym typeface="Calibri"/>
              </a:rPr>
            </a:br>
            <a:r>
              <a:rPr lang="en-GB" sz="1200">
                <a:solidFill>
                  <a:srgbClr val="595A59"/>
                </a:solidFill>
                <a:latin typeface="Calibri"/>
                <a:ea typeface="Calibri"/>
                <a:cs typeface="Calibri"/>
                <a:sym typeface="Calibri"/>
              </a:rPr>
              <a:t> results</a:t>
            </a:r>
            <a:endParaRPr/>
          </a:p>
        </p:txBody>
      </p:sp>
      <p:sp>
        <p:nvSpPr>
          <p:cNvPr id="1055" name="Google Shape;1055;p9"/>
          <p:cNvSpPr txBox="1"/>
          <p:nvPr/>
        </p:nvSpPr>
        <p:spPr>
          <a:xfrm>
            <a:off x="9473938" y="3063937"/>
            <a:ext cx="2520436" cy="267299"/>
          </a:xfrm>
          <a:prstGeom prst="rect">
            <a:avLst/>
          </a:prstGeom>
          <a:noFill/>
          <a:ln>
            <a:noFill/>
          </a:ln>
        </p:spPr>
        <p:txBody>
          <a:bodyPr spcFirstLastPara="1" wrap="square" lIns="81575" tIns="40775" rIns="81575" bIns="40775" anchor="t" anchorCtr="0">
            <a:spAutoFit/>
          </a:bodyPr>
          <a:lstStyle/>
          <a:p>
            <a:pPr marL="0" marR="0" lvl="0" indent="0" algn="r" rtl="0">
              <a:lnSpc>
                <a:spcPct val="125000"/>
              </a:lnSpc>
              <a:spcBef>
                <a:spcPts val="0"/>
              </a:spcBef>
              <a:spcAft>
                <a:spcPts val="0"/>
              </a:spcAft>
              <a:buClr>
                <a:srgbClr val="595A59"/>
              </a:buClr>
              <a:buSzPts val="1200"/>
              <a:buFont typeface="Arial"/>
              <a:buNone/>
            </a:pPr>
            <a:r>
              <a:rPr lang="en-GB" sz="1200">
                <a:solidFill>
                  <a:srgbClr val="595A59"/>
                </a:solidFill>
                <a:latin typeface="Calibri"/>
                <a:ea typeface="Calibri"/>
                <a:cs typeface="Calibri"/>
                <a:sym typeface="Calibri"/>
              </a:rPr>
              <a:t>Liquidity Crisis</a:t>
            </a:r>
            <a:endParaRPr/>
          </a:p>
        </p:txBody>
      </p:sp>
      <p:sp>
        <p:nvSpPr>
          <p:cNvPr id="1056" name="Google Shape;1056;p9"/>
          <p:cNvSpPr txBox="1"/>
          <p:nvPr/>
        </p:nvSpPr>
        <p:spPr>
          <a:xfrm>
            <a:off x="3492137" y="1912441"/>
            <a:ext cx="2520436" cy="682477"/>
          </a:xfrm>
          <a:prstGeom prst="rect">
            <a:avLst/>
          </a:prstGeom>
          <a:noFill/>
          <a:ln>
            <a:noFill/>
          </a:ln>
        </p:spPr>
        <p:txBody>
          <a:bodyPr spcFirstLastPara="1" wrap="square" lIns="81575" tIns="40775" rIns="81575" bIns="40775" anchor="t" anchorCtr="0">
            <a:spAutoFit/>
          </a:bodyPr>
          <a:lstStyle/>
          <a:p>
            <a:pPr marL="0" marR="0" lvl="0" indent="0" algn="l" rtl="0">
              <a:lnSpc>
                <a:spcPct val="125000"/>
              </a:lnSpc>
              <a:spcBef>
                <a:spcPts val="0"/>
              </a:spcBef>
              <a:spcAft>
                <a:spcPts val="0"/>
              </a:spcAft>
              <a:buClr>
                <a:srgbClr val="595A59"/>
              </a:buClr>
              <a:buSzPts val="1200"/>
              <a:buFont typeface="Arial"/>
              <a:buNone/>
            </a:pPr>
            <a:r>
              <a:rPr lang="en-GB" sz="1200">
                <a:solidFill>
                  <a:srgbClr val="595A59"/>
                </a:solidFill>
                <a:latin typeface="Calibri"/>
                <a:ea typeface="Calibri"/>
                <a:cs typeface="Calibri"/>
                <a:sym typeface="Calibri"/>
              </a:rPr>
              <a:t>Objective identifiability </a:t>
            </a:r>
            <a:br>
              <a:rPr lang="en-GB" sz="1200">
                <a:solidFill>
                  <a:srgbClr val="595A59"/>
                </a:solidFill>
                <a:latin typeface="Calibri"/>
                <a:ea typeface="Calibri"/>
                <a:cs typeface="Calibri"/>
                <a:sym typeface="Calibri"/>
              </a:rPr>
            </a:br>
            <a:r>
              <a:rPr lang="en-GB" sz="1200">
                <a:solidFill>
                  <a:srgbClr val="595A59"/>
                </a:solidFill>
                <a:latin typeface="Calibri"/>
                <a:ea typeface="Calibri"/>
                <a:cs typeface="Calibri"/>
                <a:sym typeface="Calibri"/>
              </a:rPr>
              <a:t>of the crisis (in %)</a:t>
            </a:r>
            <a:endParaRPr/>
          </a:p>
          <a:p>
            <a:pPr marL="0" marR="0" lvl="0" indent="0" algn="l" rtl="0">
              <a:lnSpc>
                <a:spcPct val="136363"/>
              </a:lnSpc>
              <a:spcBef>
                <a:spcPts val="220"/>
              </a:spcBef>
              <a:spcAft>
                <a:spcPts val="0"/>
              </a:spcAft>
              <a:buClr>
                <a:schemeClr val="dk2"/>
              </a:buClr>
              <a:buSzPts val="1100"/>
              <a:buFont typeface="Arial"/>
              <a:buNone/>
            </a:pPr>
            <a:endParaRPr sz="1100">
              <a:solidFill>
                <a:srgbClr val="595A59"/>
              </a:solidFill>
              <a:latin typeface="Calibri"/>
              <a:ea typeface="Calibri"/>
              <a:cs typeface="Calibri"/>
              <a:sym typeface="Calibri"/>
            </a:endParaRPr>
          </a:p>
        </p:txBody>
      </p:sp>
      <p:sp>
        <p:nvSpPr>
          <p:cNvPr id="1057" name="Google Shape;1057;p9"/>
          <p:cNvSpPr txBox="1"/>
          <p:nvPr/>
        </p:nvSpPr>
        <p:spPr>
          <a:xfrm>
            <a:off x="11062893" y="5489403"/>
            <a:ext cx="506178" cy="496593"/>
          </a:xfrm>
          <a:prstGeom prst="rect">
            <a:avLst/>
          </a:prstGeom>
          <a:noFill/>
          <a:ln>
            <a:noFill/>
          </a:ln>
        </p:spPr>
        <p:txBody>
          <a:bodyPr spcFirstLastPara="1" wrap="square" lIns="81575" tIns="40775" rIns="81575" bIns="40775" anchor="t" anchorCtr="0">
            <a:spAutoFit/>
          </a:bodyPr>
          <a:lstStyle/>
          <a:p>
            <a:pPr marL="0" marR="0" lvl="0" indent="0" algn="r" rtl="0">
              <a:lnSpc>
                <a:spcPct val="125000"/>
              </a:lnSpc>
              <a:spcBef>
                <a:spcPts val="0"/>
              </a:spcBef>
              <a:spcAft>
                <a:spcPts val="0"/>
              </a:spcAft>
              <a:buClr>
                <a:srgbClr val="595A59"/>
              </a:buClr>
              <a:buSzPts val="1200"/>
              <a:buFont typeface="Arial"/>
              <a:buNone/>
            </a:pPr>
            <a:r>
              <a:rPr lang="en-GB" sz="1200">
                <a:solidFill>
                  <a:srgbClr val="595A59"/>
                </a:solidFill>
                <a:latin typeface="Calibri"/>
                <a:ea typeface="Calibri"/>
                <a:cs typeface="Calibri"/>
                <a:sym typeface="Calibri"/>
              </a:rPr>
              <a:t>Time</a:t>
            </a:r>
            <a:endParaRPr/>
          </a:p>
          <a:p>
            <a:pPr marL="0" marR="0" lvl="0" indent="0" algn="r" rtl="0">
              <a:lnSpc>
                <a:spcPct val="125000"/>
              </a:lnSpc>
              <a:spcBef>
                <a:spcPts val="240"/>
              </a:spcBef>
              <a:spcAft>
                <a:spcPts val="0"/>
              </a:spcAft>
              <a:buClr>
                <a:schemeClr val="dk2"/>
              </a:buClr>
              <a:buSzPts val="1200"/>
              <a:buFont typeface="Arial"/>
              <a:buNone/>
            </a:pPr>
            <a:endParaRPr sz="1200">
              <a:solidFill>
                <a:srgbClr val="595A5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4342</Words>
  <Application>Microsoft Office PowerPoint</Application>
  <PresentationFormat>Breitbild</PresentationFormat>
  <Paragraphs>530</Paragraphs>
  <Slides>41</Slides>
  <Notes>41</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41</vt:i4>
      </vt:variant>
    </vt:vector>
  </HeadingPairs>
  <TitlesOfParts>
    <vt:vector size="53" baseType="lpstr">
      <vt:lpstr>Times New Roman</vt:lpstr>
      <vt:lpstr>Montserrat Light</vt:lpstr>
      <vt:lpstr>Merriweather Sans</vt:lpstr>
      <vt:lpstr>Montserrat</vt:lpstr>
      <vt:lpstr>Quattrocento Sans</vt:lpstr>
      <vt:lpstr>Montserrat Medium</vt:lpstr>
      <vt:lpstr>Calibri</vt:lpstr>
      <vt:lpstr>Lato Light</vt:lpstr>
      <vt:lpstr>Noto Sans Symbols</vt:lpstr>
      <vt:lpstr>Arial</vt:lpstr>
      <vt:lpstr>Lato</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Gillian Keane</dc:creator>
  <cp:lastModifiedBy>Julia Grey</cp:lastModifiedBy>
  <cp:revision>13</cp:revision>
  <dcterms:created xsi:type="dcterms:W3CDTF">2020-10-14T13:32:04Z</dcterms:created>
  <dcterms:modified xsi:type="dcterms:W3CDTF">2023-04-17T12:33:02Z</dcterms:modified>
</cp:coreProperties>
</file>